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4"/>
  </p:notesMasterIdLst>
  <p:sldIdLst>
    <p:sldId id="256" r:id="rId2"/>
    <p:sldId id="344" r:id="rId3"/>
    <p:sldId id="279" r:id="rId4"/>
    <p:sldId id="303" r:id="rId5"/>
    <p:sldId id="304" r:id="rId6"/>
    <p:sldId id="305" r:id="rId7"/>
    <p:sldId id="306" r:id="rId8"/>
    <p:sldId id="307" r:id="rId9"/>
    <p:sldId id="308" r:id="rId10"/>
    <p:sldId id="309" r:id="rId11"/>
    <p:sldId id="311" r:id="rId12"/>
    <p:sldId id="312" r:id="rId13"/>
    <p:sldId id="313" r:id="rId14"/>
    <p:sldId id="349" r:id="rId15"/>
    <p:sldId id="314" r:id="rId16"/>
    <p:sldId id="315" r:id="rId17"/>
    <p:sldId id="316" r:id="rId18"/>
    <p:sldId id="317" r:id="rId19"/>
    <p:sldId id="345" r:id="rId20"/>
    <p:sldId id="327" r:id="rId21"/>
    <p:sldId id="323" r:id="rId22"/>
    <p:sldId id="326" r:id="rId23"/>
    <p:sldId id="324" r:id="rId24"/>
    <p:sldId id="325" r:id="rId25"/>
    <p:sldId id="346" r:id="rId26"/>
    <p:sldId id="272" r:id="rId27"/>
    <p:sldId id="333" r:id="rId28"/>
    <p:sldId id="336" r:id="rId29"/>
    <p:sldId id="285" r:id="rId30"/>
    <p:sldId id="347" r:id="rId31"/>
    <p:sldId id="319" r:id="rId32"/>
    <p:sldId id="320" r:id="rId33"/>
    <p:sldId id="321" r:id="rId34"/>
    <p:sldId id="322" r:id="rId35"/>
    <p:sldId id="284" r:id="rId36"/>
    <p:sldId id="258" r:id="rId37"/>
    <p:sldId id="337" r:id="rId38"/>
    <p:sldId id="338" r:id="rId39"/>
    <p:sldId id="339" r:id="rId40"/>
    <p:sldId id="340" r:id="rId41"/>
    <p:sldId id="341" r:id="rId42"/>
    <p:sldId id="342" r:id="rId43"/>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66"/>
    <a:srgbClr val="FF0066"/>
    <a:srgbClr val="0084D1"/>
    <a:srgbClr val="0084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609" autoAdjust="0"/>
  </p:normalViewPr>
  <p:slideViewPr>
    <p:cSldViewPr snapToGrid="0">
      <p:cViewPr>
        <p:scale>
          <a:sx n="80" d="100"/>
          <a:sy n="80" d="100"/>
        </p:scale>
        <p:origin x="-1596" y="-150"/>
      </p:cViewPr>
      <p:guideLst>
        <p:guide orient="horz" pos="2160"/>
        <p:guide pos="2880"/>
      </p:guideLst>
    </p:cSldViewPr>
  </p:slideViewPr>
  <p:outlineViewPr>
    <p:cViewPr>
      <p:scale>
        <a:sx n="33" d="100"/>
        <a:sy n="33" d="100"/>
      </p:scale>
      <p:origin x="48" y="4296"/>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KRONOS2\USUARIOS\_Regulacion\Observatorio\Datos_an&#225;lisis+pedidos\Pedidos%20Internos_otros\Genero%20en%20las%20compras%20p&#250;bl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RONOS2\USUARIOS\_Regulacion\Observatorio\Datos_an&#225;lisis+pedidos\Pedidos%20Internos_otros\G&#233;nero%20en%20las%20compras%20p&#250;blicas\Datos%20genero%20Uniperson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UY"/>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UY" sz="1800" b="1" dirty="0" smtClean="0">
                <a:solidFill>
                  <a:schemeClr val="tx1">
                    <a:lumMod val="65000"/>
                    <a:lumOff val="35000"/>
                  </a:schemeClr>
                </a:solidFill>
              </a:rPr>
              <a:t>Usuarios</a:t>
            </a:r>
            <a:r>
              <a:rPr lang="es-UY" sz="1800" b="1" baseline="0" dirty="0" smtClean="0">
                <a:solidFill>
                  <a:schemeClr val="tx1">
                    <a:lumMod val="65000"/>
                    <a:lumOff val="35000"/>
                  </a:schemeClr>
                </a:solidFill>
              </a:rPr>
              <a:t>  de  SICE</a:t>
            </a:r>
            <a:endParaRPr lang="es-UY" sz="1800" b="1" dirty="0">
              <a:solidFill>
                <a:schemeClr val="tx1">
                  <a:lumMod val="65000"/>
                  <a:lumOff val="35000"/>
                </a:schemeClr>
              </a:solidFill>
            </a:endParaRP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UY"/>
              </a:p>
            </c:txPr>
            <c:dLblPos val="outEnd"/>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SICE!$F$8:$F$9</c:f>
              <c:strCache>
                <c:ptCount val="2"/>
                <c:pt idx="0">
                  <c:v>Femenino</c:v>
                </c:pt>
                <c:pt idx="1">
                  <c:v>Masculino</c:v>
                </c:pt>
              </c:strCache>
            </c:strRef>
          </c:cat>
          <c:val>
            <c:numRef>
              <c:f>SICE!$G$8:$G$9</c:f>
              <c:numCache>
                <c:formatCode>General</c:formatCode>
                <c:ptCount val="2"/>
                <c:pt idx="0">
                  <c:v>0.71000000000000063</c:v>
                </c:pt>
                <c:pt idx="1">
                  <c:v>0.29000000000000031</c:v>
                </c:pt>
              </c:numCache>
            </c:numRef>
          </c:val>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UY"/>
        </a:p>
      </c:txPr>
    </c:legend>
    <c:plotVisOnly val="1"/>
    <c:dispBlanksAs val="zero"/>
  </c:chart>
  <c:spPr>
    <a:noFill/>
    <a:ln>
      <a:noFill/>
    </a:ln>
    <a:effectLst/>
  </c:spPr>
  <c:txPr>
    <a:bodyPr/>
    <a:lstStyle/>
    <a:p>
      <a:pPr>
        <a:defRPr/>
      </a:pPr>
      <a:endParaRPr lang="es-UY"/>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UY"/>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UY" sz="1800" b="1" dirty="0" smtClean="0"/>
              <a:t>Titulares</a:t>
            </a:r>
            <a:r>
              <a:rPr lang="es-UY" sz="1800" b="1" baseline="0" dirty="0" smtClean="0"/>
              <a:t>  de  Unipersonales/Profesionales  en  RUPE</a:t>
            </a:r>
            <a:endParaRPr lang="es-UY" sz="1800" b="1" dirty="0"/>
          </a:p>
        </c:rich>
      </c:tx>
      <c:layout>
        <c:manualLayout>
          <c:xMode val="edge"/>
          <c:yMode val="edge"/>
          <c:x val="8.8143720045775614E-2"/>
          <c:y val="2.4662253353192578E-2"/>
        </c:manualLayout>
      </c:layout>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Lbls>
            <c:dLbl>
              <c:idx val="0"/>
              <c:layout/>
              <c:dLblPos val="outEnd"/>
              <c:showPercent val="1"/>
              <c:extLst>
                <c:ext xmlns:c15="http://schemas.microsoft.com/office/drawing/2012/chart" uri="{CE6537A1-D6FC-4f65-9D91-7224C49458BB}">
                  <c15:layout/>
                </c:ext>
              </c:extLst>
            </c:dLbl>
            <c:dLbl>
              <c:idx val="1"/>
              <c:layout/>
              <c:dLblPos val="outEnd"/>
              <c:showPercent val="1"/>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mn-lt"/>
                    <a:ea typeface="+mn-ea"/>
                    <a:cs typeface="+mn-cs"/>
                  </a:defRPr>
                </a:pPr>
                <a:endParaRPr lang="es-UY"/>
              </a:p>
            </c:txPr>
            <c:dLblPos val="outEnd"/>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TABLA!$H$9:$H$10</c:f>
              <c:strCache>
                <c:ptCount val="2"/>
                <c:pt idx="0">
                  <c:v>Masculino</c:v>
                </c:pt>
                <c:pt idx="1">
                  <c:v>Femenino</c:v>
                </c:pt>
              </c:strCache>
            </c:strRef>
          </c:cat>
          <c:val>
            <c:numRef>
              <c:f>TABLA!$I$9:$I$10</c:f>
              <c:numCache>
                <c:formatCode>General</c:formatCode>
                <c:ptCount val="2"/>
                <c:pt idx="0">
                  <c:v>3149</c:v>
                </c:pt>
                <c:pt idx="1">
                  <c:v>1939</c:v>
                </c:pt>
              </c:numCache>
            </c:numRef>
          </c:val>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UY"/>
        </a:p>
      </c:txPr>
    </c:legend>
    <c:plotVisOnly val="1"/>
    <c:dispBlanksAs val="zero"/>
  </c:chart>
  <c:spPr>
    <a:noFill/>
    <a:ln>
      <a:noFill/>
    </a:ln>
    <a:effectLst/>
  </c:spPr>
  <c:txPr>
    <a:bodyPr/>
    <a:lstStyle/>
    <a:p>
      <a:pPr>
        <a:defRPr/>
      </a:pPr>
      <a:endParaRPr lang="es-UY"/>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27B47-101A-470E-B470-4B8BE187D8EB}" type="datetimeFigureOut">
              <a:rPr lang="es-UY" smtClean="0"/>
              <a:pPr/>
              <a:t>21/05/2015</a:t>
            </a:fld>
            <a:endParaRPr lang="es-UY"/>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3CC43-A9DE-46CC-9A73-9E9D61B3461E}" type="slidenum">
              <a:rPr lang="es-UY" smtClean="0"/>
              <a:pPr/>
              <a:t>‹Nº›</a:t>
            </a:fld>
            <a:endParaRPr lang="es-UY"/>
          </a:p>
        </p:txBody>
      </p:sp>
    </p:spTree>
    <p:extLst>
      <p:ext uri="{BB962C8B-B14F-4D97-AF65-F5344CB8AC3E}">
        <p14:creationId xmlns="" xmlns:p14="http://schemas.microsoft.com/office/powerpoint/2010/main" val="270485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10"/>
          </p:nvPr>
        </p:nvSpPr>
        <p:spPr/>
        <p:txBody>
          <a:bodyPr/>
          <a:lstStyle/>
          <a:p>
            <a:fld id="{9F53CC43-A9DE-46CC-9A73-9E9D61B3461E}" type="slidenum">
              <a:rPr lang="es-UY" smtClean="0"/>
              <a:pPr/>
              <a:t>1</a:t>
            </a:fld>
            <a:endParaRPr lang="es-UY"/>
          </a:p>
        </p:txBody>
      </p:sp>
    </p:spTree>
    <p:extLst>
      <p:ext uri="{BB962C8B-B14F-4D97-AF65-F5344CB8AC3E}">
        <p14:creationId xmlns="" xmlns:p14="http://schemas.microsoft.com/office/powerpoint/2010/main" val="172461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F53CC43-A9DE-46CC-9A73-9E9D61B3461E}" type="slidenum">
              <a:rPr lang="es-UY" smtClean="0"/>
              <a:pPr/>
              <a:t>21</a:t>
            </a:fld>
            <a:endParaRPr lang="es-UY"/>
          </a:p>
        </p:txBody>
      </p:sp>
    </p:spTree>
    <p:extLst>
      <p:ext uri="{BB962C8B-B14F-4D97-AF65-F5344CB8AC3E}">
        <p14:creationId xmlns="" xmlns:p14="http://schemas.microsoft.com/office/powerpoint/2010/main" val="313962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F53CC43-A9DE-46CC-9A73-9E9D61B3461E}" type="slidenum">
              <a:rPr lang="es-UY" smtClean="0"/>
              <a:pPr/>
              <a:t>22</a:t>
            </a:fld>
            <a:endParaRPr lang="es-UY"/>
          </a:p>
        </p:txBody>
      </p:sp>
    </p:spTree>
    <p:extLst>
      <p:ext uri="{BB962C8B-B14F-4D97-AF65-F5344CB8AC3E}">
        <p14:creationId xmlns="" xmlns:p14="http://schemas.microsoft.com/office/powerpoint/2010/main" val="313962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F53CC43-A9DE-46CC-9A73-9E9D61B3461E}" type="slidenum">
              <a:rPr lang="es-UY" smtClean="0"/>
              <a:pPr/>
              <a:t>26</a:t>
            </a:fld>
            <a:endParaRPr lang="es-UY"/>
          </a:p>
        </p:txBody>
      </p:sp>
    </p:spTree>
    <p:extLst>
      <p:ext uri="{BB962C8B-B14F-4D97-AF65-F5344CB8AC3E}">
        <p14:creationId xmlns="" xmlns:p14="http://schemas.microsoft.com/office/powerpoint/2010/main" val="142846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F53CC43-A9DE-46CC-9A73-9E9D61B3461E}" type="slidenum">
              <a:rPr lang="es-UY" smtClean="0"/>
              <a:pPr/>
              <a:t>27</a:t>
            </a:fld>
            <a:endParaRPr lang="es-UY"/>
          </a:p>
        </p:txBody>
      </p:sp>
    </p:spTree>
    <p:extLst>
      <p:ext uri="{BB962C8B-B14F-4D97-AF65-F5344CB8AC3E}">
        <p14:creationId xmlns="" xmlns:p14="http://schemas.microsoft.com/office/powerpoint/2010/main" val="142846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F53CC43-A9DE-46CC-9A73-9E9D61B3461E}" type="slidenum">
              <a:rPr lang="es-UY" smtClean="0"/>
              <a:pPr/>
              <a:t>28</a:t>
            </a:fld>
            <a:endParaRPr lang="es-UY"/>
          </a:p>
        </p:txBody>
      </p:sp>
    </p:spTree>
    <p:extLst>
      <p:ext uri="{BB962C8B-B14F-4D97-AF65-F5344CB8AC3E}">
        <p14:creationId xmlns="" xmlns:p14="http://schemas.microsoft.com/office/powerpoint/2010/main" val="1428469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5400000">
            <a:off x="4152331" y="1866333"/>
            <a:ext cx="839338" cy="9144000"/>
          </a:xfrm>
          <a:prstGeom prst="rect">
            <a:avLst/>
          </a:prstGeom>
        </p:spPr>
      </p:pic>
      <p:sp>
        <p:nvSpPr>
          <p:cNvPr id="3" name="Subtitle 2"/>
          <p:cNvSpPr>
            <a:spLocks noGrp="1"/>
          </p:cNvSpPr>
          <p:nvPr>
            <p:ph type="subTitle" idx="1"/>
          </p:nvPr>
        </p:nvSpPr>
        <p:spPr>
          <a:xfrm>
            <a:off x="1238535" y="2482922"/>
            <a:ext cx="6858000" cy="1655762"/>
          </a:xfrm>
        </p:spPr>
        <p:txBody>
          <a:bodyPr>
            <a:noAutofit/>
          </a:bodyPr>
          <a:lstStyle>
            <a:lvl1pPr marL="0" indent="0" algn="ctr">
              <a:buNone/>
              <a:defRPr sz="4000">
                <a:solidFill>
                  <a:srgbClr val="0084D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n-US" dirty="0"/>
          </a:p>
        </p:txBody>
      </p:sp>
      <p:pic>
        <p:nvPicPr>
          <p:cNvPr id="6" name="Imagen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48908" y="397830"/>
            <a:ext cx="2081129" cy="850544"/>
          </a:xfrm>
          <a:prstGeom prst="rect">
            <a:avLst/>
          </a:prstGeom>
        </p:spPr>
      </p:pic>
      <p:pic>
        <p:nvPicPr>
          <p:cNvPr id="9" name="Imagen 8"/>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998699" y="397830"/>
            <a:ext cx="1369086" cy="804696"/>
          </a:xfrm>
          <a:prstGeom prst="rect">
            <a:avLst/>
          </a:prstGeom>
          <a:noFill/>
          <a:ln>
            <a:noFill/>
          </a:ln>
        </p:spPr>
      </p:pic>
    </p:spTree>
    <p:extLst>
      <p:ext uri="{BB962C8B-B14F-4D97-AF65-F5344CB8AC3E}">
        <p14:creationId xmlns="" xmlns:p14="http://schemas.microsoft.com/office/powerpoint/2010/main" val="372706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16710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409366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084D1"/>
                </a:solidFill>
                <a:latin typeface="Arial Rounded MT Bold" panose="020F0704030504030204" pitchFamily="34"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cxnSp>
        <p:nvCxnSpPr>
          <p:cNvPr id="8" name="Conector recto 7"/>
          <p:cNvCxnSpPr/>
          <p:nvPr userDrawn="1"/>
        </p:nvCxnSpPr>
        <p:spPr>
          <a:xfrm>
            <a:off x="628650" y="6298254"/>
            <a:ext cx="78867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6457950" y="6356351"/>
            <a:ext cx="2057400" cy="365125"/>
          </a:xfrm>
        </p:spPr>
        <p:txBody>
          <a:bodyPr/>
          <a:lstStyle/>
          <a:p>
            <a:fld id="{F56535A9-02E5-4B18-82EE-E51444734251}" type="slidenum">
              <a:rPr lang="es-UY" smtClean="0"/>
              <a:pPr/>
              <a:t>‹Nº›</a:t>
            </a:fld>
            <a:endParaRPr lang="es-UY" dirty="0"/>
          </a:p>
        </p:txBody>
      </p:sp>
    </p:spTree>
    <p:extLst>
      <p:ext uri="{BB962C8B-B14F-4D97-AF65-F5344CB8AC3E}">
        <p14:creationId xmlns="" xmlns:p14="http://schemas.microsoft.com/office/powerpoint/2010/main" val="354505704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182299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89053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4441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67607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3" name="Footer Placeholder 2"/>
          <p:cNvSpPr>
            <a:spLocks noGrp="1"/>
          </p:cNvSpPr>
          <p:nvPr>
            <p:ph type="ftr" sz="quarter" idx="11"/>
          </p:nvPr>
        </p:nvSpPr>
        <p:spPr/>
        <p:txBody>
          <a:bodyPr/>
          <a:lstStyle/>
          <a:p>
            <a:endParaRPr lang="es-UY"/>
          </a:p>
        </p:txBody>
      </p:sp>
      <p:sp>
        <p:nvSpPr>
          <p:cNvPr id="4" name="Slide Number Placeholder 3"/>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309320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59762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89F4B8-440E-42D5-9CF5-255C99E50A87}" type="datetimeFigureOut">
              <a:rPr lang="es-UY" smtClean="0"/>
              <a:pPr/>
              <a:t>21/05/2015</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262896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9F4B8-440E-42D5-9CF5-255C99E50A87}" type="datetimeFigureOut">
              <a:rPr lang="es-UY" smtClean="0"/>
              <a:pPr/>
              <a:t>21/05/2015</a:t>
            </a:fld>
            <a:endParaRPr lang="es-U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535A9-02E5-4B18-82EE-E51444734251}" type="slidenum">
              <a:rPr lang="es-UY" smtClean="0"/>
              <a:pPr/>
              <a:t>‹Nº›</a:t>
            </a:fld>
            <a:endParaRPr lang="es-UY"/>
          </a:p>
        </p:txBody>
      </p:sp>
    </p:spTree>
    <p:extLst>
      <p:ext uri="{BB962C8B-B14F-4D97-AF65-F5344CB8AC3E}">
        <p14:creationId xmlns="" xmlns:p14="http://schemas.microsoft.com/office/powerpoint/2010/main" val="10931773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mujeres.gub.uy/innovaportal/file/18930/1/piodna.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inmujeres.gub.uy/innovaportal/file/19692/1/3_plan_igualdad_amigabl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montevideo.gub.uy/institucional/politicas/planes-de-igualdad-de-genero-0" TargetMode="External"/><Relationship Id="rId4" Type="http://schemas.openxmlformats.org/officeDocument/2006/relationships/hyperlink" Target="http://www.montevideo.gub.uy/institucional/politicas/planes-de-igualdad-de-generoinstitucional/politicas/planes-de-igualdad-de-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31.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31.xml"/></Relationships>
</file>

<file path=ppt/slides/_rels/slide2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993588" y="1464559"/>
            <a:ext cx="7305317" cy="3672589"/>
          </a:xfrm>
        </p:spPr>
        <p:txBody>
          <a:bodyPr/>
          <a:lstStyle/>
          <a:p>
            <a:endParaRPr lang="es-UY" dirty="0" smtClean="0"/>
          </a:p>
          <a:p>
            <a:r>
              <a:rPr lang="es-UY" b="1" dirty="0" smtClean="0"/>
              <a:t>Políticas  públicas  de  género</a:t>
            </a:r>
          </a:p>
          <a:p>
            <a:r>
              <a:rPr lang="es-UY" b="1" dirty="0" smtClean="0"/>
              <a:t>Uruguay  2015</a:t>
            </a:r>
          </a:p>
          <a:p>
            <a:endParaRPr lang="es-UY" dirty="0" smtClean="0"/>
          </a:p>
          <a:p>
            <a:pPr marL="571500" indent="-571500" algn="l">
              <a:buFont typeface="Wingdings" pitchFamily="2" charset="2"/>
              <a:buChar char="ü"/>
            </a:pPr>
            <a:r>
              <a:rPr lang="es-UY" sz="3200" dirty="0" smtClean="0"/>
              <a:t>En  lo  general</a:t>
            </a:r>
          </a:p>
          <a:p>
            <a:pPr marL="571500" indent="-571500" algn="l">
              <a:buFont typeface="Wingdings" pitchFamily="2" charset="2"/>
              <a:buChar char="ü"/>
            </a:pPr>
            <a:r>
              <a:rPr lang="es-UY" sz="3200" dirty="0" smtClean="0"/>
              <a:t>En  las  compras  públicas</a:t>
            </a:r>
          </a:p>
          <a:p>
            <a:endParaRPr lang="es-UY" dirty="0"/>
          </a:p>
          <a:p>
            <a:endParaRPr lang="es-UY" dirty="0"/>
          </a:p>
        </p:txBody>
      </p:sp>
      <p:pic>
        <p:nvPicPr>
          <p:cNvPr id="3" name="2 Imagen" descr="Sin título.png"/>
          <p:cNvPicPr>
            <a:picLocks noChangeAspect="1"/>
          </p:cNvPicPr>
          <p:nvPr/>
        </p:nvPicPr>
        <p:blipFill>
          <a:blip r:embed="rId3" cstate="print"/>
          <a:stretch>
            <a:fillRect/>
          </a:stretch>
        </p:blipFill>
        <p:spPr>
          <a:xfrm>
            <a:off x="7128152" y="4368310"/>
            <a:ext cx="1458374" cy="1239399"/>
          </a:xfrm>
          <a:prstGeom prst="rect">
            <a:avLst/>
          </a:prstGeom>
        </p:spPr>
      </p:pic>
    </p:spTree>
    <p:extLst>
      <p:ext uri="{BB962C8B-B14F-4D97-AF65-F5344CB8AC3E}">
        <p14:creationId xmlns="" xmlns:p14="http://schemas.microsoft.com/office/powerpoint/2010/main" val="880842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10</a:t>
            </a:fld>
            <a:endParaRPr lang="es-UY" dirty="0"/>
          </a:p>
        </p:txBody>
      </p:sp>
      <p:sp>
        <p:nvSpPr>
          <p:cNvPr id="17" name="16 Llamada con línea 1 (barra de énfasis)"/>
          <p:cNvSpPr/>
          <p:nvPr/>
        </p:nvSpPr>
        <p:spPr>
          <a:xfrm>
            <a:off x="1696599" y="3404211"/>
            <a:ext cx="6466900" cy="2894990"/>
          </a:xfrm>
          <a:prstGeom prst="accentCallout1">
            <a:avLst>
              <a:gd name="adj1" fmla="val -696"/>
              <a:gd name="adj2" fmla="val -1434"/>
              <a:gd name="adj3" fmla="val -27237"/>
              <a:gd name="adj4" fmla="val 45270"/>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18.172  –  Rendición  de  cuentas  2006.</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Antes  del  1º  de  marzo  de  cada  año,  los  Incisos  del  Presupuesto  Nacional  deberán  elevar  al  Consejo  Nacional  Coordinador  de  Políticas  Públicas  de  Igualdad  de  Género,  a  través  del  Instituto  Nacional  de  las  Mujeres,  la  rendición  de  cuentas  de  lo  actuado  el  año  anterior  respecto  a  las  políticas  de  género.  A  tales  efectos  se  incluirá  información  desagregada  por  sexo  en  relación  al  cumplimiento  de  metas  referidas  a  igualdad  de  oportunidades  y  derechos.</a:t>
            </a:r>
          </a:p>
        </p:txBody>
      </p:sp>
      <p:cxnSp>
        <p:nvCxnSpPr>
          <p:cNvPr id="18" name="17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18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0" name="19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1" name="20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2" name="21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3" name="22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4" name="23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5" name="24 Rectángulo"/>
          <p:cNvSpPr/>
          <p:nvPr/>
        </p:nvSpPr>
        <p:spPr>
          <a:xfrm>
            <a:off x="4325175" y="2021451"/>
            <a:ext cx="852792" cy="338554"/>
          </a:xfrm>
          <a:prstGeom prst="rect">
            <a:avLst/>
          </a:prstGeom>
        </p:spPr>
        <p:txBody>
          <a:bodyPr wrap="square">
            <a:spAutoFit/>
          </a:bodyPr>
          <a:lstStyle/>
          <a:p>
            <a:r>
              <a:rPr lang="es-UY" sz="1600" dirty="0" smtClean="0">
                <a:latin typeface="Arial Rounded MT Bold" panose="020F0704030504030204" pitchFamily="34" charset="0"/>
              </a:rPr>
              <a:t>2007</a:t>
            </a:r>
            <a:endParaRPr lang="es-UY" sz="1600" dirty="0"/>
          </a:p>
        </p:txBody>
      </p:sp>
      <p:sp>
        <p:nvSpPr>
          <p:cNvPr id="28" name="Título 1"/>
          <p:cNvSpPr txBox="1">
            <a:spLocks/>
          </p:cNvSpPr>
          <p:nvPr/>
        </p:nvSpPr>
        <p:spPr>
          <a:xfrm>
            <a:off x="270933" y="254957"/>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La  igualdad  de  género…  </a:t>
            </a:r>
            <a:b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b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un  tema  instalado  en  la  historia  del  país</a:t>
            </a:r>
            <a:endParaRPr kumimoji="0" lang="es-UY" sz="2400"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11</a:t>
            </a:fld>
            <a:endParaRPr lang="es-UY" dirty="0"/>
          </a:p>
        </p:txBody>
      </p:sp>
      <p:sp>
        <p:nvSpPr>
          <p:cNvPr id="17" name="16 Llamada con línea 1 (barra de énfasis)"/>
          <p:cNvSpPr/>
          <p:nvPr/>
        </p:nvSpPr>
        <p:spPr>
          <a:xfrm>
            <a:off x="1696599" y="3404210"/>
            <a:ext cx="6466900" cy="2569077"/>
          </a:xfrm>
          <a:prstGeom prst="accentCallout1">
            <a:avLst>
              <a:gd name="adj1" fmla="val -1780"/>
              <a:gd name="adj2" fmla="val -1604"/>
              <a:gd name="adj3" fmla="val -33066"/>
              <a:gd name="adj4" fmla="val 56514"/>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18.395  –  Beneficios  jubilatorios.</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Flexibiliza  el  acceso  a  la  jubilación  considerando  cargas  familiares.</a:t>
            </a:r>
          </a:p>
          <a:p>
            <a:pPr algn="just"/>
            <a:r>
              <a:rPr lang="es-UY" dirty="0" smtClean="0">
                <a:solidFill>
                  <a:schemeClr val="tx1"/>
                </a:solidFill>
                <a:cs typeface="Arial" pitchFamily="34" charset="0"/>
              </a:rPr>
              <a:t>A  los  efectos  del  cómputo  de  años  de  servicio,  las  mujeres  tendrán  derecho  a  computar  un  año  adicional  de  servicios  por  cada  hijo  nacido  vivo  o  por  cada  hijo  que  hayan  adoptado  siendo  éste  menor  o  discapacitado,  con  un  máximo  total  de  cinco  años.</a:t>
            </a:r>
          </a:p>
        </p:txBody>
      </p:sp>
      <p:cxnSp>
        <p:nvCxnSpPr>
          <p:cNvPr id="19" name="18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0" name="19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1" name="20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2" name="21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3" name="22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4" name="23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5" name="24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6" name="25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27" name="26 Rectángulo"/>
          <p:cNvSpPr/>
          <p:nvPr/>
        </p:nvSpPr>
        <p:spPr>
          <a:xfrm>
            <a:off x="5039442" y="2030630"/>
            <a:ext cx="852792" cy="338554"/>
          </a:xfrm>
          <a:prstGeom prst="rect">
            <a:avLst/>
          </a:prstGeom>
        </p:spPr>
        <p:txBody>
          <a:bodyPr wrap="square">
            <a:spAutoFit/>
          </a:bodyPr>
          <a:lstStyle/>
          <a:p>
            <a:r>
              <a:rPr lang="es-UY" sz="1600" dirty="0" smtClean="0">
                <a:latin typeface="Arial Rounded MT Bold" panose="020F0704030504030204" pitchFamily="34" charset="0"/>
              </a:rPr>
              <a:t>2008</a:t>
            </a:r>
            <a:endParaRPr lang="es-UY" sz="1600" dirty="0"/>
          </a:p>
        </p:txBody>
      </p:sp>
      <p:sp>
        <p:nvSpPr>
          <p:cNvPr id="30"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12</a:t>
            </a:fld>
            <a:endParaRPr lang="es-UY" dirty="0"/>
          </a:p>
        </p:txBody>
      </p:sp>
      <p:sp>
        <p:nvSpPr>
          <p:cNvPr id="17" name="16 Llamada con línea 1 (barra de énfasis)"/>
          <p:cNvSpPr/>
          <p:nvPr/>
        </p:nvSpPr>
        <p:spPr>
          <a:xfrm>
            <a:off x="1696599" y="3404212"/>
            <a:ext cx="6466900" cy="2129690"/>
          </a:xfrm>
          <a:prstGeom prst="accentCallout1">
            <a:avLst>
              <a:gd name="adj1" fmla="val -2552"/>
              <a:gd name="adj2" fmla="val -1434"/>
              <a:gd name="adj3" fmla="val -39586"/>
              <a:gd name="adj4" fmla="val 55963"/>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rPr>
              <a:t>Ley  Nº  18.420  –  Convención  internacional  para  la  protección  de  todas  las  personas  contra  las  desapariciones  forzadas.</a:t>
            </a:r>
          </a:p>
          <a:p>
            <a:pPr algn="ctr"/>
            <a:endParaRPr lang="es-UY" dirty="0" smtClean="0">
              <a:solidFill>
                <a:schemeClr val="tx1"/>
              </a:solidFill>
            </a:endParaRPr>
          </a:p>
          <a:p>
            <a:pPr algn="just"/>
            <a:r>
              <a:rPr lang="es-UY" dirty="0" smtClean="0">
                <a:solidFill>
                  <a:schemeClr val="tx1"/>
                </a:solidFill>
              </a:rPr>
              <a:t>La  ley  aprueba  la  Convención.  El  artículo  7,  inciso  2.  b)  de  la  Convención  establece  como  circunstancia  agravante  la  desaparición  forzada  de  mujeres  encintas.</a:t>
            </a:r>
          </a:p>
        </p:txBody>
      </p:sp>
      <p:cxnSp>
        <p:nvCxnSpPr>
          <p:cNvPr id="19" name="18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0" name="19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1" name="20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2" name="21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3" name="22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4" name="23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5" name="24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6" name="25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27" name="26 Rectángulo"/>
          <p:cNvSpPr/>
          <p:nvPr/>
        </p:nvSpPr>
        <p:spPr>
          <a:xfrm>
            <a:off x="5039442" y="2030630"/>
            <a:ext cx="852792" cy="338554"/>
          </a:xfrm>
          <a:prstGeom prst="rect">
            <a:avLst/>
          </a:prstGeom>
        </p:spPr>
        <p:txBody>
          <a:bodyPr wrap="square">
            <a:spAutoFit/>
          </a:bodyPr>
          <a:lstStyle/>
          <a:p>
            <a:r>
              <a:rPr lang="es-UY" sz="1600" dirty="0" smtClean="0">
                <a:latin typeface="Arial Rounded MT Bold" panose="020F0704030504030204" pitchFamily="34" charset="0"/>
              </a:rPr>
              <a:t>2008</a:t>
            </a:r>
            <a:endParaRPr lang="es-UY" sz="1600" dirty="0"/>
          </a:p>
        </p:txBody>
      </p:sp>
      <p:sp>
        <p:nvSpPr>
          <p:cNvPr id="30" name="Título 1"/>
          <p:cNvSpPr txBox="1">
            <a:spLocks/>
          </p:cNvSpPr>
          <p:nvPr/>
        </p:nvSpPr>
        <p:spPr>
          <a:xfrm>
            <a:off x="270933" y="254957"/>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La  igualdad  de  género…  </a:t>
            </a:r>
            <a:b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b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un  tema  instalado  en  la  historia  del  país</a:t>
            </a:r>
            <a:endParaRPr kumimoji="0" lang="es-UY" sz="2400"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13</a:t>
            </a:fld>
            <a:endParaRPr lang="es-UY" dirty="0"/>
          </a:p>
        </p:txBody>
      </p:sp>
      <p:sp>
        <p:nvSpPr>
          <p:cNvPr id="17" name="16 Llamada con línea 1 (barra de énfasis)"/>
          <p:cNvSpPr/>
          <p:nvPr/>
        </p:nvSpPr>
        <p:spPr>
          <a:xfrm>
            <a:off x="1696599" y="3404209"/>
            <a:ext cx="6466900" cy="2557204"/>
          </a:xfrm>
          <a:prstGeom prst="accentCallout1">
            <a:avLst>
              <a:gd name="adj1" fmla="val -1929"/>
              <a:gd name="adj2" fmla="val -1604"/>
              <a:gd name="adj3" fmla="val -33543"/>
              <a:gd name="adj4" fmla="val 64678"/>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18.476  –  Órganos  electivos  nacionales  y  departamentales  y  de  dirección  de  los  partidos  políticos  (Ley  de  cuotas).</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Se  declara  de  interés  general  la  participación  equitativa  de  ambos  sexos  en  la  integración  de  los  mismos.</a:t>
            </a:r>
          </a:p>
          <a:p>
            <a:pPr algn="just"/>
            <a:r>
              <a:rPr lang="es-UY" dirty="0" smtClean="0">
                <a:solidFill>
                  <a:schemeClr val="tx1"/>
                </a:solidFill>
                <a:cs typeface="Arial" pitchFamily="34" charset="0"/>
              </a:rPr>
              <a:t>Se deben incluir en las listas o nóminas personas de ambos sexos, en cada terna de candidatos, titulares y suplentes, en el total de la lista o nómina presentada.</a:t>
            </a:r>
          </a:p>
        </p:txBody>
      </p:sp>
      <p:cxnSp>
        <p:nvCxnSpPr>
          <p:cNvPr id="20" name="19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1" name="20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2" name="21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3" name="22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4" name="23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5" name="24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6" name="25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7" name="26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28" name="27 Rectángulo"/>
          <p:cNvSpPr/>
          <p:nvPr/>
        </p:nvSpPr>
        <p:spPr>
          <a:xfrm>
            <a:off x="5039442" y="208571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2008</a:t>
            </a:r>
            <a:endParaRPr lang="es-UY" sz="1000" dirty="0">
              <a:solidFill>
                <a:schemeClr val="bg1">
                  <a:lumMod val="75000"/>
                </a:schemeClr>
              </a:solidFill>
            </a:endParaRPr>
          </a:p>
        </p:txBody>
      </p:sp>
      <p:sp>
        <p:nvSpPr>
          <p:cNvPr id="29" name="28 Rectángulo"/>
          <p:cNvSpPr/>
          <p:nvPr/>
        </p:nvSpPr>
        <p:spPr>
          <a:xfrm>
            <a:off x="5698624" y="2028792"/>
            <a:ext cx="852792" cy="338554"/>
          </a:xfrm>
          <a:prstGeom prst="rect">
            <a:avLst/>
          </a:prstGeom>
        </p:spPr>
        <p:txBody>
          <a:bodyPr wrap="square">
            <a:spAutoFit/>
          </a:bodyPr>
          <a:lstStyle/>
          <a:p>
            <a:r>
              <a:rPr lang="es-UY" sz="1600" dirty="0" smtClean="0">
                <a:latin typeface="Arial Rounded MT Bold" panose="020F0704030504030204" pitchFamily="34" charset="0"/>
              </a:rPr>
              <a:t>2009</a:t>
            </a:r>
            <a:endParaRPr lang="es-UY" sz="1600" dirty="0"/>
          </a:p>
        </p:txBody>
      </p:sp>
      <p:sp>
        <p:nvSpPr>
          <p:cNvPr id="32" name="Título 1"/>
          <p:cNvSpPr txBox="1">
            <a:spLocks/>
          </p:cNvSpPr>
          <p:nvPr/>
        </p:nvSpPr>
        <p:spPr>
          <a:xfrm>
            <a:off x="270933" y="254957"/>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La  igualdad  de  género…  </a:t>
            </a:r>
            <a:b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b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un  tema  instalado  en  la  historia  del  país</a:t>
            </a:r>
            <a:endParaRPr kumimoji="0" lang="es-UY" sz="2400"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14</a:t>
            </a:fld>
            <a:endParaRPr lang="es-UY" dirty="0"/>
          </a:p>
        </p:txBody>
      </p:sp>
      <p:sp>
        <p:nvSpPr>
          <p:cNvPr id="17" name="16 Llamada con línea 1 (barra de énfasis)"/>
          <p:cNvSpPr/>
          <p:nvPr/>
        </p:nvSpPr>
        <p:spPr>
          <a:xfrm>
            <a:off x="1696599" y="3404210"/>
            <a:ext cx="6466900" cy="2390662"/>
          </a:xfrm>
          <a:prstGeom prst="accentCallout1">
            <a:avLst>
              <a:gd name="adj1" fmla="val -1929"/>
              <a:gd name="adj2" fmla="val -1604"/>
              <a:gd name="adj3" fmla="val -34099"/>
              <a:gd name="adj4" fmla="val 64861"/>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18.561  –  Acoso  sexual.</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El  objeto  de  la  ley  es  prevenir  y  sancionar  el  acoso  sexual  así  como  proteger  a  las  víctimas  del  mismo,  en  tanto  forma  grave  de  discriminación  y  de  desconocimiento  del  respeto  a  la  dignidad  de  las  personas  que  debe  presidir  las  relaciones  laborales  y  de  docencia.  Esta  ley  se  aplica  en  el  ámbito  público  y  en  el  privado.</a:t>
            </a:r>
          </a:p>
        </p:txBody>
      </p:sp>
      <p:cxnSp>
        <p:nvCxnSpPr>
          <p:cNvPr id="20" name="19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1" name="20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2" name="21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3" name="22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4" name="23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5" name="24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6" name="25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7" name="26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28" name="27 Rectángulo"/>
          <p:cNvSpPr/>
          <p:nvPr/>
        </p:nvSpPr>
        <p:spPr>
          <a:xfrm>
            <a:off x="5039442" y="208571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2008</a:t>
            </a:r>
            <a:endParaRPr lang="es-UY" sz="1000" dirty="0">
              <a:solidFill>
                <a:schemeClr val="bg1">
                  <a:lumMod val="75000"/>
                </a:schemeClr>
              </a:solidFill>
            </a:endParaRPr>
          </a:p>
        </p:txBody>
      </p:sp>
      <p:sp>
        <p:nvSpPr>
          <p:cNvPr id="29" name="28 Rectángulo"/>
          <p:cNvSpPr/>
          <p:nvPr/>
        </p:nvSpPr>
        <p:spPr>
          <a:xfrm>
            <a:off x="5698624" y="2028792"/>
            <a:ext cx="852792" cy="338554"/>
          </a:xfrm>
          <a:prstGeom prst="rect">
            <a:avLst/>
          </a:prstGeom>
        </p:spPr>
        <p:txBody>
          <a:bodyPr wrap="square">
            <a:spAutoFit/>
          </a:bodyPr>
          <a:lstStyle/>
          <a:p>
            <a:r>
              <a:rPr lang="es-UY" sz="1600" dirty="0" smtClean="0">
                <a:latin typeface="Arial Rounded MT Bold" panose="020F0704030504030204" pitchFamily="34" charset="0"/>
              </a:rPr>
              <a:t>2009</a:t>
            </a:r>
            <a:endParaRPr lang="es-UY" sz="1600" dirty="0"/>
          </a:p>
        </p:txBody>
      </p:sp>
      <p:sp>
        <p:nvSpPr>
          <p:cNvPr id="32" name="Título 1"/>
          <p:cNvSpPr txBox="1">
            <a:spLocks/>
          </p:cNvSpPr>
          <p:nvPr/>
        </p:nvSpPr>
        <p:spPr>
          <a:xfrm>
            <a:off x="270933" y="254957"/>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La  igualdad  de  género…  </a:t>
            </a:r>
            <a:b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b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un  tema  instalado  en  la  historia  del  país</a:t>
            </a:r>
            <a:endParaRPr kumimoji="0" lang="es-UY" sz="2400"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15</a:t>
            </a:fld>
            <a:endParaRPr lang="es-UY" dirty="0"/>
          </a:p>
        </p:txBody>
      </p:sp>
      <p:sp>
        <p:nvSpPr>
          <p:cNvPr id="17" name="16 Llamada con línea 1 (barra de énfasis)"/>
          <p:cNvSpPr/>
          <p:nvPr/>
        </p:nvSpPr>
        <p:spPr>
          <a:xfrm>
            <a:off x="1696599" y="3404210"/>
            <a:ext cx="6466900" cy="2412696"/>
          </a:xfrm>
          <a:prstGeom prst="accentCallout1">
            <a:avLst>
              <a:gd name="adj1" fmla="val -1451"/>
              <a:gd name="adj2" fmla="val -1263"/>
              <a:gd name="adj3" fmla="val -34187"/>
              <a:gd name="adj4" fmla="val 64861"/>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18.620  –  Derecho  a  la  identidad  de  género  y  al  cambio  de  nombre  y  sexo  en  documentos  de  identificación.</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Toda  persona  tiene  derecho  al  libre  desarrollo  de  su  personalidad  conforme  a  su  propia  identidad  de  género,  con  independencia  de  cuál  sea  su  sexo  biológico,  genético,  anatómico,  morfológico,  hormonal,  de  asignación  u  otro.</a:t>
            </a:r>
          </a:p>
        </p:txBody>
      </p:sp>
      <p:cxnSp>
        <p:nvCxnSpPr>
          <p:cNvPr id="21" name="20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2" name="21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3" name="22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4" name="23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5" name="24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6" name="25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7" name="26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8" name="27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29" name="28 Rectángulo"/>
          <p:cNvSpPr/>
          <p:nvPr/>
        </p:nvSpPr>
        <p:spPr>
          <a:xfrm>
            <a:off x="5039442" y="208571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2008</a:t>
            </a:r>
            <a:endParaRPr lang="es-UY" sz="1000" dirty="0">
              <a:solidFill>
                <a:schemeClr val="bg1">
                  <a:lumMod val="75000"/>
                </a:schemeClr>
              </a:solidFill>
            </a:endParaRPr>
          </a:p>
        </p:txBody>
      </p:sp>
      <p:sp>
        <p:nvSpPr>
          <p:cNvPr id="30" name="29 Rectángulo"/>
          <p:cNvSpPr/>
          <p:nvPr/>
        </p:nvSpPr>
        <p:spPr>
          <a:xfrm>
            <a:off x="5698624" y="2028792"/>
            <a:ext cx="852792" cy="338554"/>
          </a:xfrm>
          <a:prstGeom prst="rect">
            <a:avLst/>
          </a:prstGeom>
        </p:spPr>
        <p:txBody>
          <a:bodyPr wrap="square">
            <a:spAutoFit/>
          </a:bodyPr>
          <a:lstStyle/>
          <a:p>
            <a:r>
              <a:rPr lang="es-UY" sz="1600" dirty="0" smtClean="0">
                <a:latin typeface="Arial Rounded MT Bold" panose="020F0704030504030204" pitchFamily="34" charset="0"/>
              </a:rPr>
              <a:t>2009</a:t>
            </a:r>
            <a:endParaRPr lang="es-UY" sz="1600" dirty="0"/>
          </a:p>
        </p:txBody>
      </p:sp>
      <p:sp>
        <p:nvSpPr>
          <p:cNvPr id="31"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16</a:t>
            </a:fld>
            <a:endParaRPr lang="es-UY" dirty="0"/>
          </a:p>
        </p:txBody>
      </p:sp>
      <p:sp>
        <p:nvSpPr>
          <p:cNvPr id="17" name="16 Llamada con línea 1 (barra de énfasis)"/>
          <p:cNvSpPr/>
          <p:nvPr/>
        </p:nvSpPr>
        <p:spPr>
          <a:xfrm>
            <a:off x="1696599" y="3404211"/>
            <a:ext cx="6466900" cy="2170324"/>
          </a:xfrm>
          <a:prstGeom prst="accentCallout1">
            <a:avLst>
              <a:gd name="adj1" fmla="val -1655"/>
              <a:gd name="adj2" fmla="val -1774"/>
              <a:gd name="adj3" fmla="val -39715"/>
              <a:gd name="adj4" fmla="val 78831"/>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18.987  –  Interrupción  voluntaria  del  embarazo.</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El  Estado  garantiza  el  derecho  a  la  procreación  consciente  y  responsable,  reconoce  el  valor  social  de  la  maternidad,  tutela  la  vida  humana  y  promueve  el  ejercicio  pleno  de  los  derechos  sexuales  y  reproductivos  de  toda  la  población.</a:t>
            </a:r>
          </a:p>
        </p:txBody>
      </p:sp>
      <p:cxnSp>
        <p:nvCxnSpPr>
          <p:cNvPr id="19" name="18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1" name="20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2" name="21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3" name="22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4" name="23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5" name="24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6" name="25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7" name="26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28" name="27 Rectángulo"/>
          <p:cNvSpPr/>
          <p:nvPr/>
        </p:nvSpPr>
        <p:spPr>
          <a:xfrm>
            <a:off x="5039442" y="208571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2008</a:t>
            </a:r>
            <a:endParaRPr lang="es-UY" sz="1000" dirty="0">
              <a:solidFill>
                <a:schemeClr val="bg1">
                  <a:lumMod val="75000"/>
                </a:schemeClr>
              </a:solidFill>
            </a:endParaRPr>
          </a:p>
        </p:txBody>
      </p:sp>
      <p:sp>
        <p:nvSpPr>
          <p:cNvPr id="29" name="28 Rectángulo"/>
          <p:cNvSpPr/>
          <p:nvPr/>
        </p:nvSpPr>
        <p:spPr>
          <a:xfrm>
            <a:off x="5698624" y="2094894"/>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2009</a:t>
            </a:r>
            <a:endParaRPr lang="es-UY" sz="1000" dirty="0">
              <a:solidFill>
                <a:schemeClr val="bg1">
                  <a:lumMod val="75000"/>
                </a:schemeClr>
              </a:solidFill>
            </a:endParaRPr>
          </a:p>
        </p:txBody>
      </p:sp>
      <p:sp>
        <p:nvSpPr>
          <p:cNvPr id="30" name="29 Rectángulo"/>
          <p:cNvSpPr/>
          <p:nvPr/>
        </p:nvSpPr>
        <p:spPr>
          <a:xfrm>
            <a:off x="6434925" y="2026955"/>
            <a:ext cx="852792" cy="338554"/>
          </a:xfrm>
          <a:prstGeom prst="rect">
            <a:avLst/>
          </a:prstGeom>
        </p:spPr>
        <p:txBody>
          <a:bodyPr wrap="square">
            <a:spAutoFit/>
          </a:bodyPr>
          <a:lstStyle/>
          <a:p>
            <a:r>
              <a:rPr lang="es-UY" sz="1600" dirty="0" smtClean="0">
                <a:latin typeface="Arial Rounded MT Bold" panose="020F0704030504030204" pitchFamily="34" charset="0"/>
              </a:rPr>
              <a:t>2012</a:t>
            </a:r>
            <a:endParaRPr lang="es-UY" sz="1600" dirty="0"/>
          </a:p>
        </p:txBody>
      </p:sp>
      <p:sp>
        <p:nvSpPr>
          <p:cNvPr id="32" name="Título 1"/>
          <p:cNvSpPr txBox="1">
            <a:spLocks/>
          </p:cNvSpPr>
          <p:nvPr/>
        </p:nvSpPr>
        <p:spPr>
          <a:xfrm>
            <a:off x="270933" y="254957"/>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La  igualdad  de  género…  </a:t>
            </a:r>
            <a:b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b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un  tema  instalado  en  la  historia  del  país</a:t>
            </a:r>
            <a:endParaRPr kumimoji="0" lang="es-UY" sz="2400"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17</a:t>
            </a:fld>
            <a:endParaRPr lang="es-UY" dirty="0"/>
          </a:p>
        </p:txBody>
      </p:sp>
      <p:sp>
        <p:nvSpPr>
          <p:cNvPr id="17" name="16 Llamada con línea 1 (barra de énfasis)"/>
          <p:cNvSpPr/>
          <p:nvPr/>
        </p:nvSpPr>
        <p:spPr>
          <a:xfrm>
            <a:off x="1696599" y="3404211"/>
            <a:ext cx="6466900" cy="2060155"/>
          </a:xfrm>
          <a:prstGeom prst="accentCallout1">
            <a:avLst>
              <a:gd name="adj1" fmla="val -3903"/>
              <a:gd name="adj2" fmla="val -1434"/>
              <a:gd name="adj3" fmla="val -40920"/>
              <a:gd name="adj4" fmla="val 86497"/>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19.161  –  Subsidios  por  maternidad  y  por  paternidad  para  trabajadores  de  la  actividad  privada.</a:t>
            </a:r>
          </a:p>
          <a:p>
            <a:pPr algn="ctr"/>
            <a:endParaRPr lang="es-UY" dirty="0" smtClean="0">
              <a:solidFill>
                <a:schemeClr val="tx1"/>
              </a:solidFill>
              <a:cs typeface="Arial" pitchFamily="34" charset="0"/>
            </a:endParaRPr>
          </a:p>
          <a:p>
            <a:pPr algn="just">
              <a:buFont typeface="Arial" pitchFamily="34" charset="0"/>
              <a:buChar char="•"/>
            </a:pPr>
            <a:r>
              <a:rPr lang="es-UY" dirty="0" smtClean="0">
                <a:solidFill>
                  <a:schemeClr val="tx1"/>
                </a:solidFill>
                <a:cs typeface="Arial" pitchFamily="34" charset="0"/>
              </a:rPr>
              <a:t>  Subsidio  por  maternidad.</a:t>
            </a:r>
          </a:p>
          <a:p>
            <a:pPr algn="just">
              <a:buFont typeface="Arial" pitchFamily="34" charset="0"/>
              <a:buChar char="•"/>
            </a:pPr>
            <a:r>
              <a:rPr lang="es-UY" dirty="0" smtClean="0">
                <a:solidFill>
                  <a:schemeClr val="tx1"/>
                </a:solidFill>
                <a:cs typeface="Arial" pitchFamily="34" charset="0"/>
              </a:rPr>
              <a:t>  Inactividad  compensada  por  paternidad.</a:t>
            </a:r>
          </a:p>
          <a:p>
            <a:pPr algn="just">
              <a:buFont typeface="Arial" pitchFamily="34" charset="0"/>
              <a:buChar char="•"/>
            </a:pPr>
            <a:r>
              <a:rPr lang="es-UY" dirty="0" smtClean="0">
                <a:solidFill>
                  <a:schemeClr val="tx1"/>
                </a:solidFill>
                <a:cs typeface="Arial" pitchFamily="34" charset="0"/>
              </a:rPr>
              <a:t>  Subsidio  para  cuidados.</a:t>
            </a:r>
          </a:p>
        </p:txBody>
      </p:sp>
      <p:cxnSp>
        <p:nvCxnSpPr>
          <p:cNvPr id="21" name="20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2" name="21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3" name="22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4" name="23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5" name="24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6" name="25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7" name="26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8" name="27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29" name="28 Rectángulo"/>
          <p:cNvSpPr/>
          <p:nvPr/>
        </p:nvSpPr>
        <p:spPr>
          <a:xfrm>
            <a:off x="5039442" y="208571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2008</a:t>
            </a:r>
            <a:endParaRPr lang="es-UY" sz="1000" dirty="0">
              <a:solidFill>
                <a:schemeClr val="bg1">
                  <a:lumMod val="75000"/>
                </a:schemeClr>
              </a:solidFill>
            </a:endParaRPr>
          </a:p>
        </p:txBody>
      </p:sp>
      <p:sp>
        <p:nvSpPr>
          <p:cNvPr id="30" name="29 Rectángulo"/>
          <p:cNvSpPr/>
          <p:nvPr/>
        </p:nvSpPr>
        <p:spPr>
          <a:xfrm>
            <a:off x="5698624" y="2094894"/>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2009</a:t>
            </a:r>
            <a:endParaRPr lang="es-UY" sz="1000" dirty="0">
              <a:solidFill>
                <a:schemeClr val="bg1">
                  <a:lumMod val="75000"/>
                </a:schemeClr>
              </a:solidFill>
            </a:endParaRPr>
          </a:p>
        </p:txBody>
      </p:sp>
      <p:sp>
        <p:nvSpPr>
          <p:cNvPr id="31" name="30 Rectángulo"/>
          <p:cNvSpPr/>
          <p:nvPr/>
        </p:nvSpPr>
        <p:spPr>
          <a:xfrm>
            <a:off x="6412347" y="209305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2012</a:t>
            </a:r>
            <a:endParaRPr lang="es-UY" sz="1000" dirty="0">
              <a:solidFill>
                <a:schemeClr val="bg1">
                  <a:lumMod val="75000"/>
                </a:schemeClr>
              </a:solidFill>
            </a:endParaRPr>
          </a:p>
        </p:txBody>
      </p:sp>
      <p:sp>
        <p:nvSpPr>
          <p:cNvPr id="32" name="31 Rectángulo"/>
          <p:cNvSpPr/>
          <p:nvPr/>
        </p:nvSpPr>
        <p:spPr>
          <a:xfrm>
            <a:off x="6994954" y="2025117"/>
            <a:ext cx="852792" cy="338554"/>
          </a:xfrm>
          <a:prstGeom prst="rect">
            <a:avLst/>
          </a:prstGeom>
        </p:spPr>
        <p:txBody>
          <a:bodyPr wrap="square">
            <a:spAutoFit/>
          </a:bodyPr>
          <a:lstStyle/>
          <a:p>
            <a:r>
              <a:rPr lang="es-UY" sz="1600" dirty="0" smtClean="0">
                <a:latin typeface="Arial Rounded MT Bold" panose="020F0704030504030204" pitchFamily="34" charset="0"/>
              </a:rPr>
              <a:t>2013</a:t>
            </a:r>
            <a:endParaRPr lang="es-UY" sz="1600" dirty="0"/>
          </a:p>
        </p:txBody>
      </p:sp>
      <p:sp>
        <p:nvSpPr>
          <p:cNvPr id="33"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18</a:t>
            </a:fld>
            <a:endParaRPr lang="es-UY" dirty="0"/>
          </a:p>
        </p:txBody>
      </p:sp>
      <p:cxnSp>
        <p:nvCxnSpPr>
          <p:cNvPr id="7" name="6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7" name="16 Llamada con línea 1 (barra de énfasis)"/>
          <p:cNvSpPr/>
          <p:nvPr/>
        </p:nvSpPr>
        <p:spPr>
          <a:xfrm>
            <a:off x="1630498" y="3404211"/>
            <a:ext cx="6466900" cy="2313543"/>
          </a:xfrm>
          <a:prstGeom prst="accentCallout1">
            <a:avLst>
              <a:gd name="adj1" fmla="val -2006"/>
              <a:gd name="adj2" fmla="val -1945"/>
              <a:gd name="adj3" fmla="val -34672"/>
              <a:gd name="adj4" fmla="val 98421"/>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19.292  –  Decreto  86/015  –  Producción  familiar  agropecuaria  y  pesca  artesanal.</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Establece  que  el  MIDES  promoverá  y  brindará  apoyo  a  las  organizaciones  integradas  por  productores  familiares  y/o  pescadores  artesanales  en  situación  de  vulnerabilidad  social,  priorizando  a  aquellas  integradas  por  mujeres  y  jóvenes.</a:t>
            </a:r>
            <a:endParaRPr lang="es-UY" dirty="0" smtClean="0">
              <a:solidFill>
                <a:schemeClr val="tx1"/>
              </a:solidFill>
            </a:endParaRPr>
          </a:p>
        </p:txBody>
      </p:sp>
      <p:sp>
        <p:nvSpPr>
          <p:cNvPr id="10" name="9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11" name="10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9" name="8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12" name="11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13" name="12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14" name="13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15" name="14 Rectángulo"/>
          <p:cNvSpPr/>
          <p:nvPr/>
        </p:nvSpPr>
        <p:spPr>
          <a:xfrm>
            <a:off x="4325175" y="2087553"/>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2007</a:t>
            </a:r>
            <a:endParaRPr lang="es-UY" sz="1000" dirty="0">
              <a:solidFill>
                <a:schemeClr val="bg1">
                  <a:lumMod val="75000"/>
                </a:schemeClr>
              </a:solidFill>
            </a:endParaRPr>
          </a:p>
        </p:txBody>
      </p:sp>
      <p:sp>
        <p:nvSpPr>
          <p:cNvPr id="16" name="15 Rectángulo"/>
          <p:cNvSpPr/>
          <p:nvPr/>
        </p:nvSpPr>
        <p:spPr>
          <a:xfrm>
            <a:off x="5039442" y="208571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2008</a:t>
            </a:r>
            <a:endParaRPr lang="es-UY" sz="1000" dirty="0">
              <a:solidFill>
                <a:schemeClr val="bg1">
                  <a:lumMod val="75000"/>
                </a:schemeClr>
              </a:solidFill>
            </a:endParaRPr>
          </a:p>
        </p:txBody>
      </p:sp>
      <p:sp>
        <p:nvSpPr>
          <p:cNvPr id="20" name="19 Rectángulo"/>
          <p:cNvSpPr/>
          <p:nvPr/>
        </p:nvSpPr>
        <p:spPr>
          <a:xfrm>
            <a:off x="5698624" y="2094894"/>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2009</a:t>
            </a:r>
            <a:endParaRPr lang="es-UY" sz="1000" dirty="0">
              <a:solidFill>
                <a:schemeClr val="bg1">
                  <a:lumMod val="75000"/>
                </a:schemeClr>
              </a:solidFill>
            </a:endParaRPr>
          </a:p>
        </p:txBody>
      </p:sp>
      <p:sp>
        <p:nvSpPr>
          <p:cNvPr id="18" name="17 Rectángulo"/>
          <p:cNvSpPr/>
          <p:nvPr/>
        </p:nvSpPr>
        <p:spPr>
          <a:xfrm>
            <a:off x="6412347" y="209305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2012</a:t>
            </a:r>
            <a:endParaRPr lang="es-UY" sz="1000" dirty="0">
              <a:solidFill>
                <a:schemeClr val="bg1">
                  <a:lumMod val="75000"/>
                </a:schemeClr>
              </a:solidFill>
            </a:endParaRPr>
          </a:p>
        </p:txBody>
      </p:sp>
      <p:sp>
        <p:nvSpPr>
          <p:cNvPr id="19" name="18 Rectángulo"/>
          <p:cNvSpPr/>
          <p:nvPr/>
        </p:nvSpPr>
        <p:spPr>
          <a:xfrm>
            <a:off x="6994954" y="209121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2013</a:t>
            </a:r>
            <a:endParaRPr lang="es-UY" sz="1000" dirty="0">
              <a:solidFill>
                <a:schemeClr val="bg1">
                  <a:lumMod val="75000"/>
                </a:schemeClr>
              </a:solidFill>
            </a:endParaRPr>
          </a:p>
        </p:txBody>
      </p:sp>
      <p:sp>
        <p:nvSpPr>
          <p:cNvPr id="21" name="20 Rectángulo"/>
          <p:cNvSpPr/>
          <p:nvPr/>
        </p:nvSpPr>
        <p:spPr>
          <a:xfrm>
            <a:off x="7742272" y="2023279"/>
            <a:ext cx="852792" cy="338554"/>
          </a:xfrm>
          <a:prstGeom prst="rect">
            <a:avLst/>
          </a:prstGeom>
        </p:spPr>
        <p:txBody>
          <a:bodyPr wrap="square">
            <a:spAutoFit/>
          </a:bodyPr>
          <a:lstStyle/>
          <a:p>
            <a:r>
              <a:rPr lang="es-UY" sz="1600" dirty="0" smtClean="0">
                <a:latin typeface="Arial Rounded MT Bold" panose="020F0704030504030204" pitchFamily="34" charset="0"/>
              </a:rPr>
              <a:t>2014</a:t>
            </a:r>
            <a:endParaRPr lang="es-UY" sz="1600" dirty="0"/>
          </a:p>
        </p:txBody>
      </p:sp>
      <p:sp>
        <p:nvSpPr>
          <p:cNvPr id="25"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19</a:t>
            </a:fld>
            <a:endParaRPr lang="es-UY" dirty="0"/>
          </a:p>
        </p:txBody>
      </p:sp>
      <p:pic>
        <p:nvPicPr>
          <p:cNvPr id="1029" name="Picture 5"/>
          <p:cNvPicPr>
            <a:picLocks noChangeAspect="1" noChangeArrowheads="1"/>
          </p:cNvPicPr>
          <p:nvPr/>
        </p:nvPicPr>
        <p:blipFill>
          <a:blip r:embed="rId2" cstate="print"/>
          <a:srcRect/>
          <a:stretch>
            <a:fillRect/>
          </a:stretch>
        </p:blipFill>
        <p:spPr bwMode="auto">
          <a:xfrm>
            <a:off x="0" y="4133850"/>
            <a:ext cx="4152900" cy="2724150"/>
          </a:xfrm>
          <a:prstGeom prst="rect">
            <a:avLst/>
          </a:prstGeom>
          <a:noFill/>
          <a:ln w="9525">
            <a:noFill/>
            <a:miter lim="800000"/>
            <a:headEnd/>
            <a:tailEnd/>
          </a:ln>
        </p:spPr>
      </p:pic>
      <p:pic>
        <p:nvPicPr>
          <p:cNvPr id="1030" name="Picture 6"/>
          <p:cNvPicPr>
            <a:picLocks noGrp="1" noChangeAspect="1" noChangeArrowheads="1"/>
          </p:cNvPicPr>
          <p:nvPr>
            <p:ph idx="1"/>
          </p:nvPr>
        </p:nvPicPr>
        <p:blipFill>
          <a:blip r:embed="rId2" cstate="print"/>
          <a:srcRect/>
          <a:stretch>
            <a:fillRect/>
          </a:stretch>
        </p:blipFill>
        <p:spPr bwMode="auto">
          <a:xfrm>
            <a:off x="4153869" y="4133850"/>
            <a:ext cx="4152900" cy="272415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r="28305"/>
          <a:stretch>
            <a:fillRect/>
          </a:stretch>
        </p:blipFill>
        <p:spPr bwMode="auto">
          <a:xfrm>
            <a:off x="8324527" y="4305300"/>
            <a:ext cx="819473" cy="2552700"/>
          </a:xfrm>
          <a:prstGeom prst="rect">
            <a:avLst/>
          </a:prstGeom>
          <a:noFill/>
          <a:ln w="9525">
            <a:noFill/>
            <a:miter lim="800000"/>
            <a:headEnd/>
            <a:tailEnd/>
          </a:ln>
        </p:spPr>
      </p:pic>
      <p:sp>
        <p:nvSpPr>
          <p:cNvPr id="8"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b="1" dirty="0" smtClean="0"/>
              <a:t>INSTITUCIONALIDAD  </a:t>
            </a:r>
            <a:r>
              <a:rPr lang="es-UY" b="1" dirty="0" smtClean="0"/>
              <a:t>DE  GÉNERO</a:t>
            </a:r>
            <a:endParaRPr lang="es-UY" b="1" dirty="0">
              <a:solidFill>
                <a:schemeClr val="accent1">
                  <a:lumMod val="60000"/>
                  <a:lumOff val="40000"/>
                </a:schemeClr>
              </a:solidFill>
            </a:endParaRPr>
          </a:p>
        </p:txBody>
      </p:sp>
      <p:sp>
        <p:nvSpPr>
          <p:cNvPr id="10" name="Título 1"/>
          <p:cNvSpPr txBox="1">
            <a:spLocks/>
          </p:cNvSpPr>
          <p:nvPr/>
        </p:nvSpPr>
        <p:spPr>
          <a:xfrm>
            <a:off x="344310" y="1378211"/>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UY" sz="2400" b="1" dirty="0" smtClean="0">
                <a:solidFill>
                  <a:srgbClr val="0084D1"/>
                </a:solidFill>
                <a:latin typeface="Arial Rounded MT Bold" panose="020F0704030504030204" pitchFamily="34" charset="0"/>
                <a:ea typeface="+mj-ea"/>
                <a:cs typeface="+mj-cs"/>
              </a:rPr>
              <a:t>En  Uruguay  existen  mecanismos  que  tienen  por  objetivo  promover  políticas  de  género.</a:t>
            </a:r>
            <a:endParaRPr kumimoji="0" lang="es-UY" sz="2400" b="1"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2400" b="1"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2</a:t>
            </a:fld>
            <a:endParaRPr lang="es-UY" dirty="0"/>
          </a:p>
        </p:txBody>
      </p:sp>
      <p:pic>
        <p:nvPicPr>
          <p:cNvPr id="1029" name="Picture 5"/>
          <p:cNvPicPr>
            <a:picLocks noChangeAspect="1" noChangeArrowheads="1"/>
          </p:cNvPicPr>
          <p:nvPr/>
        </p:nvPicPr>
        <p:blipFill>
          <a:blip r:embed="rId2" cstate="print"/>
          <a:srcRect/>
          <a:stretch>
            <a:fillRect/>
          </a:stretch>
        </p:blipFill>
        <p:spPr bwMode="auto">
          <a:xfrm>
            <a:off x="0" y="4133850"/>
            <a:ext cx="4152900" cy="2724150"/>
          </a:xfrm>
          <a:prstGeom prst="rect">
            <a:avLst/>
          </a:prstGeom>
          <a:noFill/>
          <a:ln w="9525">
            <a:noFill/>
            <a:miter lim="800000"/>
            <a:headEnd/>
            <a:tailEnd/>
          </a:ln>
        </p:spPr>
      </p:pic>
      <p:pic>
        <p:nvPicPr>
          <p:cNvPr id="1030" name="Picture 6"/>
          <p:cNvPicPr>
            <a:picLocks noGrp="1" noChangeAspect="1" noChangeArrowheads="1"/>
          </p:cNvPicPr>
          <p:nvPr>
            <p:ph idx="1"/>
          </p:nvPr>
        </p:nvPicPr>
        <p:blipFill>
          <a:blip r:embed="rId2" cstate="print"/>
          <a:srcRect/>
          <a:stretch>
            <a:fillRect/>
          </a:stretch>
        </p:blipFill>
        <p:spPr bwMode="auto">
          <a:xfrm>
            <a:off x="4153869" y="4133850"/>
            <a:ext cx="4152900" cy="272415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r="28305"/>
          <a:stretch>
            <a:fillRect/>
          </a:stretch>
        </p:blipFill>
        <p:spPr bwMode="auto">
          <a:xfrm>
            <a:off x="8324527" y="4305300"/>
            <a:ext cx="819473" cy="2552700"/>
          </a:xfrm>
          <a:prstGeom prst="rect">
            <a:avLst/>
          </a:prstGeom>
          <a:noFill/>
          <a:ln w="9525">
            <a:noFill/>
            <a:miter lim="800000"/>
            <a:headEnd/>
            <a:tailEnd/>
          </a:ln>
        </p:spPr>
      </p:pic>
      <p:sp>
        <p:nvSpPr>
          <p:cNvPr id="8"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b="1" dirty="0" smtClean="0"/>
              <a:t>NORMATIVA</a:t>
            </a:r>
            <a:endParaRPr lang="es-UY" b="1" dirty="0">
              <a:solidFill>
                <a:schemeClr val="accent1">
                  <a:lumMod val="60000"/>
                  <a:lumOff val="40000"/>
                </a:schemeClr>
              </a:solidFill>
            </a:endParaRPr>
          </a:p>
        </p:txBody>
      </p:sp>
      <p:sp>
        <p:nvSpPr>
          <p:cNvPr id="9" name="Título 1"/>
          <p:cNvSpPr txBox="1">
            <a:spLocks/>
          </p:cNvSpPr>
          <p:nvPr/>
        </p:nvSpPr>
        <p:spPr>
          <a:xfrm>
            <a:off x="344310" y="1378211"/>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b="1"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La  igualdad  de  género</a:t>
            </a:r>
            <a:r>
              <a:rPr lang="es-UY" sz="2400" b="1" dirty="0" smtClean="0">
                <a:solidFill>
                  <a:srgbClr val="0084D1"/>
                </a:solidFill>
                <a:latin typeface="Arial Rounded MT Bold" panose="020F0704030504030204" pitchFamily="34" charset="0"/>
                <a:ea typeface="+mj-ea"/>
                <a:cs typeface="+mj-cs"/>
              </a:rPr>
              <a:t>  es  </a:t>
            </a:r>
            <a:r>
              <a:rPr kumimoji="0" lang="es-UY" sz="2400" b="1"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un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b="1"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tema  instalado  en  la  historia  del  país.</a:t>
            </a:r>
            <a:endParaRPr kumimoji="0" lang="es-UY" sz="2400" b="1"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Y" b="1" dirty="0" smtClean="0"/>
              <a:t>La  institucionalidad  de  género  en  el  Estado</a:t>
            </a:r>
            <a:endParaRPr lang="es-UY" dirty="0"/>
          </a:p>
        </p:txBody>
      </p:sp>
      <p:sp>
        <p:nvSpPr>
          <p:cNvPr id="3" name="2 Marcador de contenido"/>
          <p:cNvSpPr>
            <a:spLocks noGrp="1"/>
          </p:cNvSpPr>
          <p:nvPr>
            <p:ph idx="1"/>
          </p:nvPr>
        </p:nvSpPr>
        <p:spPr/>
        <p:txBody>
          <a:bodyPr>
            <a:noAutofit/>
          </a:bodyPr>
          <a:lstStyle/>
          <a:p>
            <a:pPr algn="just">
              <a:buNone/>
            </a:pPr>
            <a:r>
              <a:rPr lang="es-UY" sz="2000" dirty="0" smtClean="0">
                <a:latin typeface="+mn-lt"/>
              </a:rPr>
              <a:t>Tres  hitos:</a:t>
            </a:r>
          </a:p>
          <a:p>
            <a:pPr lvl="1" algn="just"/>
            <a:r>
              <a:rPr lang="es-UY" sz="2000" dirty="0" smtClean="0">
                <a:latin typeface="+mn-lt"/>
              </a:rPr>
              <a:t>En  1987:  se  crea  el  </a:t>
            </a:r>
            <a:r>
              <a:rPr lang="es-UY" sz="2000" dirty="0" smtClean="0">
                <a:solidFill>
                  <a:srgbClr val="FF0066"/>
                </a:solidFill>
                <a:latin typeface="+mn-lt"/>
              </a:rPr>
              <a:t>Instituto  Nacional  de  la  Mujer</a:t>
            </a:r>
            <a:r>
              <a:rPr lang="es-UY" sz="2000" dirty="0" smtClean="0">
                <a:latin typeface="+mn-lt"/>
              </a:rPr>
              <a:t>,</a:t>
            </a:r>
            <a:r>
              <a:rPr lang="es-UY" sz="2000" dirty="0" smtClean="0">
                <a:solidFill>
                  <a:srgbClr val="FF0066"/>
                </a:solidFill>
                <a:latin typeface="+mn-lt"/>
              </a:rPr>
              <a:t>  </a:t>
            </a:r>
            <a:r>
              <a:rPr lang="es-UY" sz="2000" dirty="0" smtClean="0">
                <a:latin typeface="+mn-lt"/>
              </a:rPr>
              <a:t>en  la  órbita  del  Ministerio  de  Educación  y  Cultura.</a:t>
            </a:r>
          </a:p>
          <a:p>
            <a:pPr lvl="1" algn="just"/>
            <a:r>
              <a:rPr lang="es-UY" sz="2000" dirty="0" smtClean="0">
                <a:latin typeface="+mn-lt"/>
              </a:rPr>
              <a:t>En  1992:  se  amplían  los  cometidos  del  instituto  y  se le  cambia  la  denominación  a  </a:t>
            </a:r>
            <a:r>
              <a:rPr lang="es-UY" sz="2000" dirty="0" smtClean="0">
                <a:solidFill>
                  <a:srgbClr val="FF0066"/>
                </a:solidFill>
                <a:latin typeface="+mn-lt"/>
              </a:rPr>
              <a:t>Instituto  Nacional  de  la  Familia  y  la  Mujer</a:t>
            </a:r>
            <a:r>
              <a:rPr lang="es-UY" sz="2000" dirty="0" smtClean="0">
                <a:latin typeface="+mn-lt"/>
              </a:rPr>
              <a:t>.</a:t>
            </a:r>
          </a:p>
          <a:p>
            <a:pPr lvl="1" algn="just"/>
            <a:r>
              <a:rPr lang="es-UY" sz="2000" dirty="0" smtClean="0">
                <a:latin typeface="+mn-lt"/>
              </a:rPr>
              <a:t>En  2005:  se  crea  el  Ministerio  de  Desarrollo  Social  y  se  incorpora  a  él  el  instituto,  con  modificación  de  sus  cometidos  y  cambio  de  denominación  a  </a:t>
            </a:r>
            <a:r>
              <a:rPr lang="es-UY" sz="2000" dirty="0" smtClean="0">
                <a:solidFill>
                  <a:srgbClr val="FF0066"/>
                </a:solidFill>
                <a:latin typeface="+mn-lt"/>
              </a:rPr>
              <a:t>Instituto  Nacional  de  las  Mujeres</a:t>
            </a:r>
            <a:r>
              <a:rPr lang="es-UY" sz="2000" dirty="0" smtClean="0">
                <a:latin typeface="+mn-lt"/>
              </a:rPr>
              <a:t>.</a:t>
            </a:r>
          </a:p>
          <a:p>
            <a:pPr lvl="1" algn="just">
              <a:buNone/>
            </a:pPr>
            <a:endParaRPr lang="es-UY" sz="2000" dirty="0" smtClean="0">
              <a:latin typeface="+mn-lt"/>
            </a:endParaRPr>
          </a:p>
          <a:p>
            <a:pPr algn="just">
              <a:buNone/>
            </a:pPr>
            <a:r>
              <a:rPr lang="es-UY" sz="2000" dirty="0" smtClean="0">
                <a:latin typeface="+mn-lt"/>
              </a:rPr>
              <a:t>Los  cambios  en  el  instituto  reflejan  las  profundas  transformaciones  en  cuanto  a  la  concepción  y  funciones  del  organismo  dentro  de  la  sociedad  y  el  Estado.</a:t>
            </a:r>
            <a:endParaRPr lang="es-UY" sz="2000" dirty="0">
              <a:latin typeface="+mn-lt"/>
            </a:endParaRPr>
          </a:p>
        </p:txBody>
      </p:sp>
      <p:sp>
        <p:nvSpPr>
          <p:cNvPr id="4" name="3 Marcador de número de diapositiva"/>
          <p:cNvSpPr>
            <a:spLocks noGrp="1"/>
          </p:cNvSpPr>
          <p:nvPr>
            <p:ph type="sldNum" sz="quarter" idx="12"/>
          </p:nvPr>
        </p:nvSpPr>
        <p:spPr/>
        <p:txBody>
          <a:bodyPr/>
          <a:lstStyle/>
          <a:p>
            <a:fld id="{F56535A9-02E5-4B18-82EE-E51444734251}" type="slidenum">
              <a:rPr lang="es-UY" smtClean="0"/>
              <a:pPr/>
              <a:t>20</a:t>
            </a:fld>
            <a:endParaRPr lang="es-U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42" y="254957"/>
            <a:ext cx="8162547" cy="1325563"/>
          </a:xfrm>
          <a:ln>
            <a:solidFill>
              <a:schemeClr val="bg1"/>
            </a:solidFill>
          </a:ln>
        </p:spPr>
        <p:txBody>
          <a:bodyPr>
            <a:normAutofit/>
          </a:bodyPr>
          <a:lstStyle/>
          <a:p>
            <a:pPr algn="ctr"/>
            <a:r>
              <a:rPr lang="es-UY" b="1" dirty="0" smtClean="0"/>
              <a:t>     Ministerio  de  Desarrollo  Social</a:t>
            </a:r>
            <a:endParaRPr lang="es-UY" b="1" dirty="0">
              <a:solidFill>
                <a:schemeClr val="accent1">
                  <a:lumMod val="60000"/>
                  <a:lumOff val="40000"/>
                </a:schemeClr>
              </a:solidFill>
            </a:endParaRPr>
          </a:p>
        </p:txBody>
      </p:sp>
      <p:sp>
        <p:nvSpPr>
          <p:cNvPr id="4" name="Marcador de número de diapositiva 3"/>
          <p:cNvSpPr>
            <a:spLocks noGrp="1"/>
          </p:cNvSpPr>
          <p:nvPr>
            <p:ph type="sldNum" sz="quarter" idx="12"/>
          </p:nvPr>
        </p:nvSpPr>
        <p:spPr/>
        <p:txBody>
          <a:bodyPr/>
          <a:lstStyle/>
          <a:p>
            <a:fld id="{F56535A9-02E5-4B18-82EE-E51444734251}" type="slidenum">
              <a:rPr lang="es-UY" smtClean="0"/>
              <a:pPr/>
              <a:t>21</a:t>
            </a:fld>
            <a:endParaRPr lang="es-UY" dirty="0"/>
          </a:p>
        </p:txBody>
      </p:sp>
      <p:sp>
        <p:nvSpPr>
          <p:cNvPr id="11" name="10 Rectángulo"/>
          <p:cNvSpPr/>
          <p:nvPr/>
        </p:nvSpPr>
        <p:spPr>
          <a:xfrm>
            <a:off x="296883" y="1911927"/>
            <a:ext cx="8573985" cy="4278094"/>
          </a:xfrm>
          <a:prstGeom prst="rect">
            <a:avLst/>
          </a:prstGeom>
        </p:spPr>
        <p:txBody>
          <a:bodyPr wrap="square">
            <a:spAutoFit/>
          </a:bodyPr>
          <a:lstStyle/>
          <a:p>
            <a:pPr algn="just"/>
            <a:r>
              <a:rPr lang="es-UY" sz="1700" dirty="0" smtClean="0"/>
              <a:t>Ejecutar,  supervisar,  coordinar,  programar,  dar  seguimiento  y  evaluar  </a:t>
            </a:r>
            <a:r>
              <a:rPr lang="es-UY" sz="1700" b="1" dirty="0" smtClean="0"/>
              <a:t>las  políticas,  estrategias  y  planes</a:t>
            </a:r>
            <a:r>
              <a:rPr lang="es-UY" sz="1700" dirty="0" smtClean="0"/>
              <a:t>  en  las  áreas  de    juventud,  mujer  y  familia,  adultos  mayores,  discapacitados  y  desarrollo  social  en  general.</a:t>
            </a:r>
          </a:p>
          <a:p>
            <a:pPr algn="just"/>
            <a:endParaRPr lang="es-UY" sz="1700" dirty="0" smtClean="0"/>
          </a:p>
          <a:p>
            <a:pPr algn="just"/>
            <a:r>
              <a:rPr lang="es-UY" sz="1700" dirty="0" smtClean="0"/>
              <a:t>Coordinar  las  </a:t>
            </a:r>
            <a:r>
              <a:rPr lang="es-UY" sz="1700" b="1" dirty="0" smtClean="0"/>
              <a:t>acciones,  planes  y  programas  intersectoriales</a:t>
            </a:r>
            <a:r>
              <a:rPr lang="es-UY" sz="1700" dirty="0" smtClean="0"/>
              <a:t>,  implementados  por  el  Poder  Ejecutivo  para    garantizar    el  pleno  ejercicio  de  los    derechos    sociales  a  la  alimentación,  a  la    educación,  a  la  salud,  a  la  vivienda,  al  disfrute  de  un  medio  ambiente  sano,  al  trabajo,  a  la  seguridad  social  y  a  la  no  discriminación.</a:t>
            </a:r>
          </a:p>
          <a:p>
            <a:pPr algn="just"/>
            <a:endParaRPr lang="es-UY" sz="1700" dirty="0" smtClean="0"/>
          </a:p>
          <a:p>
            <a:pPr algn="just"/>
            <a:r>
              <a:rPr lang="es-UY" sz="1700" dirty="0" smtClean="0"/>
              <a:t>Diseñar,  organizar  y  operar  un  </a:t>
            </a:r>
            <a:r>
              <a:rPr lang="es-UY" sz="1700" b="1" dirty="0" smtClean="0"/>
              <a:t>sistema  de  información  social  </a:t>
            </a:r>
            <a:r>
              <a:rPr lang="es-UY" sz="1700" dirty="0" smtClean="0"/>
              <a:t>con  indicadores  relevantes  sobre  los  grupos  poblacionales  en  situaciones  de  vulnerabilidad,  que  permita  una  adecuada  focalización  del  conjunto  de  políticas  y  programas  sociales  nacionales.</a:t>
            </a:r>
          </a:p>
          <a:p>
            <a:pPr algn="just"/>
            <a:endParaRPr lang="es-UY" sz="1700" dirty="0" smtClean="0"/>
          </a:p>
          <a:p>
            <a:pPr algn="just"/>
            <a:r>
              <a:rPr lang="es-UY" sz="1700" dirty="0" smtClean="0"/>
              <a:t>La  regulación,  promoción,  seguimiento  y  monitoreo  de  las  </a:t>
            </a:r>
            <a:r>
              <a:rPr lang="es-UY" sz="1700" b="1" dirty="0" smtClean="0"/>
              <a:t>actividades  de  las  entidades  estatales</a:t>
            </a:r>
            <a:r>
              <a:rPr lang="es-UY" sz="1700" dirty="0" smtClean="0"/>
              <a:t>  que  actúan  en  materia  de  juventud,  mujer,  adultos  mayores  y  discapacitados,  en  cuanto  corresponda.</a:t>
            </a:r>
            <a:endParaRPr lang="es-UY" sz="1700" dirty="0"/>
          </a:p>
        </p:txBody>
      </p:sp>
      <p:pic>
        <p:nvPicPr>
          <p:cNvPr id="12" name="Picture 2"/>
          <p:cNvPicPr>
            <a:picLocks noChangeAspect="1" noChangeArrowheads="1"/>
          </p:cNvPicPr>
          <p:nvPr/>
        </p:nvPicPr>
        <p:blipFill>
          <a:blip r:embed="rId3" cstate="print"/>
          <a:srcRect/>
          <a:stretch>
            <a:fillRect/>
          </a:stretch>
        </p:blipFill>
        <p:spPr bwMode="auto">
          <a:xfrm>
            <a:off x="401814" y="428978"/>
            <a:ext cx="1743075" cy="866775"/>
          </a:xfrm>
          <a:prstGeom prst="rect">
            <a:avLst/>
          </a:prstGeom>
          <a:noFill/>
          <a:ln w="9525">
            <a:noFill/>
            <a:miter lim="800000"/>
            <a:headEnd/>
            <a:tailEnd/>
          </a:ln>
        </p:spPr>
      </p:pic>
      <p:sp>
        <p:nvSpPr>
          <p:cNvPr id="13" name="12 CuadroTexto"/>
          <p:cNvSpPr txBox="1"/>
          <p:nvPr/>
        </p:nvSpPr>
        <p:spPr>
          <a:xfrm>
            <a:off x="414545" y="1544232"/>
            <a:ext cx="2832891" cy="369332"/>
          </a:xfrm>
          <a:prstGeom prst="rect">
            <a:avLst/>
          </a:prstGeom>
          <a:noFill/>
        </p:spPr>
        <p:txBody>
          <a:bodyPr wrap="none" rtlCol="0">
            <a:spAutoFit/>
          </a:bodyPr>
          <a:lstStyle/>
          <a:p>
            <a:r>
              <a:rPr lang="es-UY" u="sng" dirty="0" smtClean="0"/>
              <a:t>Algunos  de  sus  cometidos</a:t>
            </a:r>
            <a:r>
              <a:rPr lang="es-UY" dirty="0" smtClean="0"/>
              <a:t>:</a:t>
            </a:r>
            <a:endParaRPr lang="es-UY" dirty="0"/>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42" y="254957"/>
            <a:ext cx="7767436" cy="1325563"/>
          </a:xfrm>
          <a:ln>
            <a:solidFill>
              <a:schemeClr val="bg1"/>
            </a:solidFill>
          </a:ln>
        </p:spPr>
        <p:txBody>
          <a:bodyPr>
            <a:normAutofit/>
          </a:bodyPr>
          <a:lstStyle/>
          <a:p>
            <a:pPr algn="ctr"/>
            <a:r>
              <a:rPr lang="es-UY" b="1" dirty="0" smtClean="0"/>
              <a:t>                   Instituto  Nacional  de  las  Mujeres  </a:t>
            </a:r>
            <a:endParaRPr lang="es-UY" b="1" dirty="0">
              <a:solidFill>
                <a:schemeClr val="accent1">
                  <a:lumMod val="60000"/>
                  <a:lumOff val="40000"/>
                </a:schemeClr>
              </a:solidFill>
            </a:endParaRPr>
          </a:p>
        </p:txBody>
      </p:sp>
      <p:sp>
        <p:nvSpPr>
          <p:cNvPr id="10" name="9 Marcador de contenido"/>
          <p:cNvSpPr>
            <a:spLocks noGrp="1"/>
          </p:cNvSpPr>
          <p:nvPr>
            <p:ph idx="1"/>
          </p:nvPr>
        </p:nvSpPr>
        <p:spPr>
          <a:xfrm>
            <a:off x="583495" y="2135715"/>
            <a:ext cx="7886700" cy="1850837"/>
          </a:xfrm>
        </p:spPr>
        <p:txBody>
          <a:bodyPr>
            <a:normAutofit/>
          </a:bodyPr>
          <a:lstStyle/>
          <a:p>
            <a:pPr marL="0" algn="just">
              <a:buNone/>
            </a:pPr>
            <a:r>
              <a:rPr lang="es-UY" sz="2000" b="1" dirty="0" smtClean="0">
                <a:latin typeface="+mn-lt"/>
              </a:rPr>
              <a:t>Misión:  </a:t>
            </a:r>
            <a:r>
              <a:rPr lang="es-UY" sz="2000" dirty="0" smtClean="0">
                <a:latin typeface="+mn-lt"/>
              </a:rPr>
              <a:t>ejercer  como  ente  rector  en  la  conducción,  promoción,  regulación  y  contralor  de  la  política  de  género  en  el  Estado  uruguayo  para  garantizar  la  igualdad  de  derechos  y  oportunidades  entre  varones  y  mujeres  y  asegurar  la  participación  igualitaria  en  el  ámbito  cultural,  político,  social  y  económico.</a:t>
            </a:r>
          </a:p>
          <a:p>
            <a:pPr marL="180000" indent="-180000" algn="just">
              <a:lnSpc>
                <a:spcPct val="100000"/>
              </a:lnSpc>
              <a:buNone/>
            </a:pPr>
            <a:endParaRPr lang="es-UY" sz="2200" dirty="0" smtClean="0"/>
          </a:p>
          <a:p>
            <a:pPr marL="180000" indent="-180000" algn="just">
              <a:lnSpc>
                <a:spcPct val="100000"/>
              </a:lnSpc>
              <a:buNone/>
            </a:pPr>
            <a:endParaRPr lang="es-UY" dirty="0" smtClean="0"/>
          </a:p>
        </p:txBody>
      </p:sp>
      <p:sp>
        <p:nvSpPr>
          <p:cNvPr id="4" name="Marcador de número de diapositiva 3"/>
          <p:cNvSpPr>
            <a:spLocks noGrp="1"/>
          </p:cNvSpPr>
          <p:nvPr>
            <p:ph type="sldNum" sz="quarter" idx="12"/>
          </p:nvPr>
        </p:nvSpPr>
        <p:spPr/>
        <p:txBody>
          <a:bodyPr/>
          <a:lstStyle/>
          <a:p>
            <a:fld id="{F56535A9-02E5-4B18-82EE-E51444734251}" type="slidenum">
              <a:rPr lang="es-UY" smtClean="0"/>
              <a:pPr/>
              <a:t>22</a:t>
            </a:fld>
            <a:endParaRPr lang="es-UY" dirty="0"/>
          </a:p>
        </p:txBody>
      </p:sp>
      <p:pic>
        <p:nvPicPr>
          <p:cNvPr id="3075" name="Picture 3"/>
          <p:cNvPicPr>
            <a:picLocks noChangeAspect="1" noChangeArrowheads="1"/>
          </p:cNvPicPr>
          <p:nvPr/>
        </p:nvPicPr>
        <p:blipFill>
          <a:blip r:embed="rId3" cstate="print"/>
          <a:srcRect/>
          <a:stretch>
            <a:fillRect/>
          </a:stretch>
        </p:blipFill>
        <p:spPr bwMode="auto">
          <a:xfrm>
            <a:off x="526646" y="380208"/>
            <a:ext cx="1724025" cy="1085850"/>
          </a:xfrm>
          <a:prstGeom prst="rect">
            <a:avLst/>
          </a:prstGeom>
          <a:noFill/>
          <a:ln w="9525">
            <a:noFill/>
            <a:miter lim="800000"/>
            <a:headEnd/>
            <a:tailEnd/>
          </a:ln>
        </p:spPr>
      </p:pic>
      <p:sp>
        <p:nvSpPr>
          <p:cNvPr id="7" name="6 Rectángulo"/>
          <p:cNvSpPr/>
          <p:nvPr/>
        </p:nvSpPr>
        <p:spPr>
          <a:xfrm>
            <a:off x="592667" y="4086578"/>
            <a:ext cx="7772400" cy="707886"/>
          </a:xfrm>
          <a:prstGeom prst="rect">
            <a:avLst/>
          </a:prstGeom>
        </p:spPr>
        <p:txBody>
          <a:bodyPr wrap="square">
            <a:spAutoFit/>
          </a:bodyPr>
          <a:lstStyle/>
          <a:p>
            <a:pPr indent="-180000" algn="just"/>
            <a:r>
              <a:rPr lang="es-UY" sz="2000" dirty="0" smtClean="0">
                <a:cs typeface="Arial" pitchFamily="34" charset="0"/>
              </a:rPr>
              <a:t>La  Ley  N° 18.104  de  22 de marzo de 2007  le  encomienda  el  diseño  del  </a:t>
            </a:r>
            <a:r>
              <a:rPr lang="es-UY" sz="2000" b="1" dirty="0" smtClean="0">
                <a:cs typeface="Arial" pitchFamily="34" charset="0"/>
              </a:rPr>
              <a:t>Plan  Nacional  de  Igualdad  de  Oportunidades  y  Derechos</a:t>
            </a:r>
            <a:r>
              <a:rPr lang="es-UY" sz="2000" dirty="0" smtClean="0">
                <a:cs typeface="Arial" pitchFamily="34" charset="0"/>
              </a:rPr>
              <a:t>.</a:t>
            </a: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59278" y="3905250"/>
            <a:ext cx="7915275" cy="2952750"/>
          </a:xfrm>
          <a:prstGeom prst="rect">
            <a:avLst/>
          </a:prstGeom>
          <a:noFill/>
          <a:ln w="9525">
            <a:noFill/>
            <a:miter lim="800000"/>
            <a:headEnd/>
            <a:tailEnd/>
          </a:ln>
        </p:spPr>
      </p:pic>
      <p:sp>
        <p:nvSpPr>
          <p:cNvPr id="2" name="Título 1"/>
          <p:cNvSpPr>
            <a:spLocks noGrp="1"/>
          </p:cNvSpPr>
          <p:nvPr>
            <p:ph type="title"/>
          </p:nvPr>
        </p:nvSpPr>
        <p:spPr>
          <a:xfrm>
            <a:off x="484742" y="254957"/>
            <a:ext cx="8130447" cy="1325563"/>
          </a:xfrm>
          <a:ln>
            <a:solidFill>
              <a:schemeClr val="bg1"/>
            </a:solidFill>
          </a:ln>
        </p:spPr>
        <p:txBody>
          <a:bodyPr>
            <a:normAutofit/>
          </a:bodyPr>
          <a:lstStyle/>
          <a:p>
            <a:pPr algn="ctr"/>
            <a:r>
              <a:rPr lang="es-UY" b="1" dirty="0" smtClean="0"/>
              <a:t>Primer  Plan  Nacional  de  Igualdad  de  </a:t>
            </a:r>
            <a:br>
              <a:rPr lang="es-UY" b="1" dirty="0" smtClean="0"/>
            </a:br>
            <a:r>
              <a:rPr lang="es-UY" b="1" dirty="0" smtClean="0"/>
              <a:t>Oportunidades  y  Derechos  2007-2011</a:t>
            </a:r>
            <a:endParaRPr lang="es-UY" b="1" dirty="0">
              <a:solidFill>
                <a:schemeClr val="accent1">
                  <a:lumMod val="60000"/>
                  <a:lumOff val="40000"/>
                </a:schemeClr>
              </a:solidFill>
            </a:endParaRPr>
          </a:p>
        </p:txBody>
      </p:sp>
      <p:sp>
        <p:nvSpPr>
          <p:cNvPr id="10" name="9 Marcador de contenido"/>
          <p:cNvSpPr>
            <a:spLocks noGrp="1"/>
          </p:cNvSpPr>
          <p:nvPr>
            <p:ph idx="1"/>
          </p:nvPr>
        </p:nvSpPr>
        <p:spPr>
          <a:xfrm>
            <a:off x="628650" y="1433689"/>
            <a:ext cx="7886700" cy="4677171"/>
          </a:xfrm>
        </p:spPr>
        <p:txBody>
          <a:bodyPr>
            <a:normAutofit/>
          </a:bodyPr>
          <a:lstStyle/>
          <a:p>
            <a:pPr algn="just"/>
            <a:r>
              <a:rPr lang="es-UY" sz="2000" b="1" dirty="0" smtClean="0">
                <a:latin typeface="+mn-lt"/>
              </a:rPr>
              <a:t>Objetivo</a:t>
            </a:r>
            <a:r>
              <a:rPr lang="es-UY" sz="2000" dirty="0" smtClean="0">
                <a:latin typeface="+mn-lt"/>
              </a:rPr>
              <a:t>:  Construir la igualdad de oportunidades y derechos, y la no discriminación de las mujeres, con una herramienta integral e integradora que posibilite la articulación de las instituciones y de las políticas públicas en la sociedad uruguaya.</a:t>
            </a:r>
          </a:p>
          <a:p>
            <a:pPr marL="180000" indent="-180000" algn="just">
              <a:lnSpc>
                <a:spcPct val="100000"/>
              </a:lnSpc>
              <a:buNone/>
            </a:pPr>
            <a:r>
              <a:rPr lang="es-UY" sz="2000" dirty="0" smtClean="0">
                <a:latin typeface="+mn-lt"/>
              </a:rPr>
              <a:t>Es  una  hoja  de  ruta  que  permite  enfrentar  las  desigualdades  y  discriminaciones  que  afectan  a  las  mujeres  y  da  cuenta  de  los  compromisos  que  el  Estado  asume  para  la  generación  de  políticas  públicas  que  integren  la  perspectiva  de  género.</a:t>
            </a:r>
          </a:p>
          <a:p>
            <a:pPr marL="180000" indent="-180000" algn="just">
              <a:lnSpc>
                <a:spcPct val="100000"/>
              </a:lnSpc>
              <a:buNone/>
            </a:pPr>
            <a:r>
              <a:rPr lang="es-UY" sz="2000" b="1" dirty="0" smtClean="0">
                <a:latin typeface="+mn-lt"/>
              </a:rPr>
              <a:t>Responsable</a:t>
            </a:r>
            <a:r>
              <a:rPr lang="es-UY" sz="2000" dirty="0" smtClean="0">
                <a:latin typeface="+mn-lt"/>
              </a:rPr>
              <a:t>:  </a:t>
            </a:r>
            <a:r>
              <a:rPr lang="es-UY" sz="2000" dirty="0" err="1" smtClean="0">
                <a:latin typeface="+mn-lt"/>
              </a:rPr>
              <a:t>Inmujeres</a:t>
            </a:r>
            <a:endParaRPr lang="es-UY" sz="2000" dirty="0" smtClean="0">
              <a:latin typeface="+mn-lt"/>
            </a:endParaRPr>
          </a:p>
          <a:p>
            <a:pPr marL="180000" indent="-180000" algn="just">
              <a:lnSpc>
                <a:spcPct val="100000"/>
              </a:lnSpc>
              <a:buNone/>
            </a:pPr>
            <a:endParaRPr lang="es-UY" sz="2000" dirty="0" smtClean="0">
              <a:latin typeface="+mn-lt"/>
            </a:endParaRPr>
          </a:p>
          <a:p>
            <a:pPr marL="180000" indent="-180000" algn="just">
              <a:lnSpc>
                <a:spcPct val="100000"/>
              </a:lnSpc>
              <a:buNone/>
            </a:pPr>
            <a:r>
              <a:rPr lang="es-UY" sz="1200" dirty="0" smtClean="0">
                <a:solidFill>
                  <a:srgbClr val="FFFF00"/>
                </a:solidFill>
                <a:latin typeface="+mn-lt"/>
                <a:hlinkClick r:id="rId3"/>
              </a:rPr>
              <a:t>Link  al  plan</a:t>
            </a:r>
            <a:endParaRPr lang="es-UY" sz="1200" dirty="0" smtClean="0">
              <a:solidFill>
                <a:srgbClr val="FFFF00"/>
              </a:solidFill>
              <a:latin typeface="+mn-lt"/>
            </a:endParaRPr>
          </a:p>
          <a:p>
            <a:pPr marL="180000" indent="-180000" algn="just">
              <a:lnSpc>
                <a:spcPct val="100000"/>
              </a:lnSpc>
              <a:buNone/>
            </a:pPr>
            <a:r>
              <a:rPr lang="es-UY" sz="1200" dirty="0" smtClean="0">
                <a:solidFill>
                  <a:srgbClr val="FFFF00"/>
                </a:solidFill>
                <a:latin typeface="+mn-lt"/>
                <a:hlinkClick r:id="rId4"/>
              </a:rPr>
              <a:t>Link  a  presentación  resumida  del  plan</a:t>
            </a:r>
            <a:endParaRPr lang="es-UY" sz="1200" dirty="0" smtClean="0">
              <a:solidFill>
                <a:srgbClr val="FFFF00"/>
              </a:solidFill>
              <a:latin typeface="+mn-lt"/>
            </a:endParaRPr>
          </a:p>
        </p:txBody>
      </p:sp>
      <p:sp>
        <p:nvSpPr>
          <p:cNvPr id="4" name="Marcador de número de diapositiva 3"/>
          <p:cNvSpPr>
            <a:spLocks noGrp="1"/>
          </p:cNvSpPr>
          <p:nvPr>
            <p:ph type="sldNum" sz="quarter" idx="12"/>
          </p:nvPr>
        </p:nvSpPr>
        <p:spPr/>
        <p:txBody>
          <a:bodyPr/>
          <a:lstStyle/>
          <a:p>
            <a:fld id="{F56535A9-02E5-4B18-82EE-E51444734251}" type="slidenum">
              <a:rPr lang="es-UY" smtClean="0"/>
              <a:pPr/>
              <a:t>23</a:t>
            </a:fld>
            <a:endParaRPr lang="es-UY" dirty="0"/>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98345" y="4844093"/>
            <a:ext cx="1762125" cy="1047750"/>
          </a:xfrm>
          <a:prstGeom prst="rect">
            <a:avLst/>
          </a:prstGeom>
          <a:noFill/>
          <a:ln w="9525">
            <a:noFill/>
            <a:miter lim="800000"/>
            <a:headEnd/>
            <a:tailEnd/>
          </a:ln>
        </p:spPr>
      </p:pic>
      <p:sp>
        <p:nvSpPr>
          <p:cNvPr id="2" name="1 Título"/>
          <p:cNvSpPr>
            <a:spLocks noGrp="1"/>
          </p:cNvSpPr>
          <p:nvPr>
            <p:ph type="title"/>
          </p:nvPr>
        </p:nvSpPr>
        <p:spPr>
          <a:xfrm>
            <a:off x="1187532" y="365126"/>
            <a:ext cx="7612083" cy="1325563"/>
          </a:xfrm>
        </p:spPr>
        <p:txBody>
          <a:bodyPr/>
          <a:lstStyle/>
          <a:p>
            <a:pPr algn="ctr"/>
            <a:r>
              <a:rPr lang="es-UY" b="1" dirty="0" smtClean="0"/>
              <a:t>Planes  de  Igualdad  de  Género</a:t>
            </a:r>
            <a:br>
              <a:rPr lang="es-UY" b="1" dirty="0" smtClean="0"/>
            </a:br>
            <a:r>
              <a:rPr lang="es-UY" b="1" dirty="0" smtClean="0"/>
              <a:t>de  la  Intendencia  de  Montevideo</a:t>
            </a:r>
            <a:endParaRPr lang="es-UY" b="1" dirty="0"/>
          </a:p>
        </p:txBody>
      </p:sp>
      <p:sp>
        <p:nvSpPr>
          <p:cNvPr id="3" name="2 Marcador de contenido"/>
          <p:cNvSpPr>
            <a:spLocks noGrp="1"/>
          </p:cNvSpPr>
          <p:nvPr>
            <p:ph idx="1"/>
          </p:nvPr>
        </p:nvSpPr>
        <p:spPr>
          <a:xfrm>
            <a:off x="628650" y="1718747"/>
            <a:ext cx="7886700" cy="2812476"/>
          </a:xfrm>
        </p:spPr>
        <p:txBody>
          <a:bodyPr>
            <a:normAutofit/>
          </a:bodyPr>
          <a:lstStyle/>
          <a:p>
            <a:pPr algn="just">
              <a:buNone/>
            </a:pPr>
            <a:r>
              <a:rPr lang="es-UY" sz="2000" dirty="0" smtClean="0">
                <a:latin typeface="+mn-lt"/>
              </a:rPr>
              <a:t>Desde  1991  la  Secretaría  de  la  Mujer  de  la  Intendencia  de  Montevideo  ha  implementado  proyectos  y  programas  dirigidos  a  las  mujeres  en  situación  de  mayor  vulnerabilidad,  tendientes  a  revertir  desigualdades  existentes  en  diferentes  áreas:  salud,  jurídica,  laboral  y  social.  Recientemente  ha  incorporado  el  trabajo  sobre  masculinidades  y  género.</a:t>
            </a:r>
          </a:p>
          <a:p>
            <a:pPr algn="just">
              <a:buNone/>
            </a:pPr>
            <a:r>
              <a:rPr lang="es-UY" sz="2000" dirty="0" smtClean="0">
                <a:latin typeface="+mn-lt"/>
              </a:rPr>
              <a:t>Asimismo,  es  responsable  de  la  </a:t>
            </a:r>
            <a:r>
              <a:rPr lang="es-UY" sz="2000" dirty="0" err="1" smtClean="0">
                <a:latin typeface="+mn-lt"/>
              </a:rPr>
              <a:t>transversalización</a:t>
            </a:r>
            <a:r>
              <a:rPr lang="es-UY" sz="2000" dirty="0" smtClean="0">
                <a:latin typeface="+mn-lt"/>
              </a:rPr>
              <a:t>  de  la  perspectiva  de  género  en  el  diseño,  implementación  y  evaluación  de  las  políticas  departamentales  y  municipales.</a:t>
            </a:r>
          </a:p>
          <a:p>
            <a:pPr algn="just">
              <a:buNone/>
            </a:pPr>
            <a:endParaRPr lang="es-UY" sz="2000" dirty="0" smtClean="0"/>
          </a:p>
        </p:txBody>
      </p:sp>
      <p:sp>
        <p:nvSpPr>
          <p:cNvPr id="4" name="3 Marcador de número de diapositiva"/>
          <p:cNvSpPr>
            <a:spLocks noGrp="1"/>
          </p:cNvSpPr>
          <p:nvPr>
            <p:ph type="sldNum" sz="quarter" idx="12"/>
          </p:nvPr>
        </p:nvSpPr>
        <p:spPr/>
        <p:txBody>
          <a:bodyPr/>
          <a:lstStyle/>
          <a:p>
            <a:fld id="{F56535A9-02E5-4B18-82EE-E51444734251}" type="slidenum">
              <a:rPr lang="es-UY" smtClean="0"/>
              <a:pPr/>
              <a:t>24</a:t>
            </a:fld>
            <a:endParaRPr lang="es-UY" dirty="0"/>
          </a:p>
        </p:txBody>
      </p:sp>
      <p:pic>
        <p:nvPicPr>
          <p:cNvPr id="4098" name="Picture 2"/>
          <p:cNvPicPr>
            <a:picLocks noChangeAspect="1" noChangeArrowheads="1"/>
          </p:cNvPicPr>
          <p:nvPr/>
        </p:nvPicPr>
        <p:blipFill>
          <a:blip r:embed="rId3" cstate="print"/>
          <a:srcRect/>
          <a:stretch>
            <a:fillRect/>
          </a:stretch>
        </p:blipFill>
        <p:spPr bwMode="auto">
          <a:xfrm>
            <a:off x="190004" y="641268"/>
            <a:ext cx="2038350" cy="685800"/>
          </a:xfrm>
          <a:prstGeom prst="rect">
            <a:avLst/>
          </a:prstGeom>
          <a:noFill/>
          <a:ln w="9525">
            <a:noFill/>
            <a:miter lim="800000"/>
            <a:headEnd/>
            <a:tailEnd/>
          </a:ln>
        </p:spPr>
      </p:pic>
      <p:sp>
        <p:nvSpPr>
          <p:cNvPr id="7" name="6 Rectángulo"/>
          <p:cNvSpPr/>
          <p:nvPr/>
        </p:nvSpPr>
        <p:spPr>
          <a:xfrm>
            <a:off x="2530302" y="4903507"/>
            <a:ext cx="4616066" cy="923330"/>
          </a:xfrm>
          <a:prstGeom prst="rect">
            <a:avLst/>
          </a:prstGeom>
        </p:spPr>
        <p:txBody>
          <a:bodyPr wrap="square">
            <a:spAutoFit/>
          </a:bodyPr>
          <a:lstStyle/>
          <a:p>
            <a:pPr algn="just">
              <a:buNone/>
            </a:pPr>
            <a:r>
              <a:rPr lang="es-UY" dirty="0" smtClean="0"/>
              <a:t>2002  –  2006    1er.  plan</a:t>
            </a:r>
          </a:p>
          <a:p>
            <a:pPr algn="just">
              <a:buNone/>
            </a:pPr>
            <a:r>
              <a:rPr lang="es-UY" dirty="0" smtClean="0"/>
              <a:t>2007  –  2011    </a:t>
            </a:r>
            <a:r>
              <a:rPr lang="es-UY" dirty="0" smtClean="0">
                <a:hlinkClick r:id="rId4"/>
              </a:rPr>
              <a:t>2do.  plan</a:t>
            </a:r>
            <a:endParaRPr lang="es-UY" dirty="0" smtClean="0"/>
          </a:p>
          <a:p>
            <a:pPr algn="just">
              <a:buNone/>
            </a:pPr>
            <a:r>
              <a:rPr lang="es-UY" dirty="0" smtClean="0"/>
              <a:t>2014  –  2017    </a:t>
            </a:r>
            <a:r>
              <a:rPr lang="es-UY" dirty="0" smtClean="0">
                <a:hlinkClick r:id="rId5"/>
              </a:rPr>
              <a:t>3er.  plan</a:t>
            </a:r>
            <a:endParaRPr lang="es-UY" dirty="0"/>
          </a:p>
        </p:txBody>
      </p:sp>
      <p:sp>
        <p:nvSpPr>
          <p:cNvPr id="9" name="8 Llamada con línea 1"/>
          <p:cNvSpPr/>
          <p:nvPr/>
        </p:nvSpPr>
        <p:spPr>
          <a:xfrm>
            <a:off x="6020790" y="4678878"/>
            <a:ext cx="2826327" cy="1555667"/>
          </a:xfrm>
          <a:prstGeom prst="borderCallout1">
            <a:avLst>
              <a:gd name="adj1" fmla="val 25950"/>
              <a:gd name="adj2" fmla="val -5812"/>
              <a:gd name="adj3" fmla="val 66554"/>
              <a:gd name="adj4" fmla="val -36803"/>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UY" sz="1500" dirty="0" smtClean="0">
                <a:solidFill>
                  <a:schemeClr val="tx1"/>
                </a:solidFill>
              </a:rPr>
              <a:t>El propósito es contribuir al cambio de los patrones imperantes de relacionamiento de montevideanas</a:t>
            </a:r>
          </a:p>
          <a:p>
            <a:pPr algn="just"/>
            <a:r>
              <a:rPr lang="es-UY" sz="1500" dirty="0" smtClean="0">
                <a:solidFill>
                  <a:schemeClr val="tx1"/>
                </a:solidFill>
              </a:rPr>
              <a:t>y montevideanos, que producen desigualdades y discriminaciones.</a:t>
            </a:r>
            <a:endParaRPr lang="es-UY" sz="15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25</a:t>
            </a:fld>
            <a:endParaRPr lang="es-UY" dirty="0"/>
          </a:p>
        </p:txBody>
      </p:sp>
      <p:pic>
        <p:nvPicPr>
          <p:cNvPr id="1029" name="Picture 5"/>
          <p:cNvPicPr>
            <a:picLocks noChangeAspect="1" noChangeArrowheads="1"/>
          </p:cNvPicPr>
          <p:nvPr/>
        </p:nvPicPr>
        <p:blipFill>
          <a:blip r:embed="rId2" cstate="print"/>
          <a:srcRect/>
          <a:stretch>
            <a:fillRect/>
          </a:stretch>
        </p:blipFill>
        <p:spPr bwMode="auto">
          <a:xfrm>
            <a:off x="0" y="4133850"/>
            <a:ext cx="4152900" cy="2724150"/>
          </a:xfrm>
          <a:prstGeom prst="rect">
            <a:avLst/>
          </a:prstGeom>
          <a:noFill/>
          <a:ln w="9525">
            <a:noFill/>
            <a:miter lim="800000"/>
            <a:headEnd/>
            <a:tailEnd/>
          </a:ln>
        </p:spPr>
      </p:pic>
      <p:pic>
        <p:nvPicPr>
          <p:cNvPr id="1030" name="Picture 6"/>
          <p:cNvPicPr>
            <a:picLocks noGrp="1" noChangeAspect="1" noChangeArrowheads="1"/>
          </p:cNvPicPr>
          <p:nvPr>
            <p:ph idx="1"/>
          </p:nvPr>
        </p:nvPicPr>
        <p:blipFill>
          <a:blip r:embed="rId2" cstate="print"/>
          <a:srcRect/>
          <a:stretch>
            <a:fillRect/>
          </a:stretch>
        </p:blipFill>
        <p:spPr bwMode="auto">
          <a:xfrm>
            <a:off x="4153869" y="4133850"/>
            <a:ext cx="4152900" cy="272415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r="28305"/>
          <a:stretch>
            <a:fillRect/>
          </a:stretch>
        </p:blipFill>
        <p:spPr bwMode="auto">
          <a:xfrm>
            <a:off x="8324527" y="4305300"/>
            <a:ext cx="819473" cy="2552700"/>
          </a:xfrm>
          <a:prstGeom prst="rect">
            <a:avLst/>
          </a:prstGeom>
          <a:noFill/>
          <a:ln w="9525">
            <a:noFill/>
            <a:miter lim="800000"/>
            <a:headEnd/>
            <a:tailEnd/>
          </a:ln>
        </p:spPr>
      </p:pic>
      <p:sp>
        <p:nvSpPr>
          <p:cNvPr id="8"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b="1" dirty="0" smtClean="0"/>
              <a:t>INDICADORES</a:t>
            </a:r>
            <a:endParaRPr lang="es-UY" b="1" dirty="0">
              <a:solidFill>
                <a:schemeClr val="accent1">
                  <a:lumMod val="60000"/>
                  <a:lumOff val="40000"/>
                </a:schemeClr>
              </a:solidFill>
            </a:endParaRPr>
          </a:p>
        </p:txBody>
      </p:sp>
      <p:sp>
        <p:nvSpPr>
          <p:cNvPr id="9" name="Título 1"/>
          <p:cNvSpPr txBox="1">
            <a:spLocks/>
          </p:cNvSpPr>
          <p:nvPr/>
        </p:nvSpPr>
        <p:spPr>
          <a:xfrm>
            <a:off x="344310" y="1378211"/>
            <a:ext cx="8602133" cy="857747"/>
          </a:xfrm>
          <a:prstGeom prst="rect">
            <a:avLst/>
          </a:prstGeom>
          <a:ln>
            <a:solidFill>
              <a:schemeClr val="bg1"/>
            </a:solidFill>
          </a:ln>
        </p:spPr>
        <p:txBody>
          <a:bodyPr vert="horz" lIns="91440" tIns="45720" rIns="91440" bIns="45720" rtlCol="0" anchor="ctr">
            <a:normAutofit/>
          </a:bodyPr>
          <a:lstStyle/>
          <a:p>
            <a:pPr lvl="0" algn="ctr">
              <a:lnSpc>
                <a:spcPct val="90000"/>
              </a:lnSpc>
              <a:spcBef>
                <a:spcPct val="0"/>
              </a:spcBef>
            </a:pPr>
            <a:r>
              <a:rPr lang="es-UY" sz="2400" b="1" dirty="0" smtClean="0">
                <a:solidFill>
                  <a:srgbClr val="0084D1"/>
                </a:solidFill>
                <a:latin typeface="Arial Rounded MT Bold" panose="020F0704030504030204" pitchFamily="34" charset="0"/>
              </a:rPr>
              <a:t>Las  desigualdades  de  género  p</a:t>
            </a:r>
            <a:r>
              <a:rPr lang="es-UY" sz="2400" b="1" dirty="0" smtClean="0">
                <a:solidFill>
                  <a:srgbClr val="0084D1"/>
                </a:solidFill>
                <a:latin typeface="Arial Rounded MT Bold" panose="020F0704030504030204" pitchFamily="34" charset="0"/>
                <a:ea typeface="+mj-ea"/>
                <a:cs typeface="+mj-cs"/>
              </a:rPr>
              <a:t>ersisten,  pero  se  acorta  la  brecha entre hombres y mujeres.</a:t>
            </a:r>
            <a:endParaRPr kumimoji="0" lang="es-UY" sz="2400" b="1"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2206" y="139349"/>
            <a:ext cx="7886700" cy="1325563"/>
          </a:xfrm>
        </p:spPr>
        <p:txBody>
          <a:bodyPr>
            <a:normAutofit/>
          </a:bodyPr>
          <a:lstStyle/>
          <a:p>
            <a:r>
              <a:rPr lang="es-UY" dirty="0" smtClean="0"/>
              <a:t>Estadísticas  de  género  2013</a:t>
            </a:r>
            <a:br>
              <a:rPr lang="es-UY" dirty="0" smtClean="0"/>
            </a:br>
            <a:r>
              <a:rPr lang="es-UY" sz="1600" dirty="0" smtClean="0"/>
              <a:t>Sistema de Información de Género </a:t>
            </a:r>
            <a:br>
              <a:rPr lang="es-UY" sz="1600" dirty="0" smtClean="0"/>
            </a:br>
            <a:r>
              <a:rPr lang="es-UY" sz="1600" dirty="0" err="1" smtClean="0"/>
              <a:t>Inmujeres</a:t>
            </a:r>
            <a:r>
              <a:rPr lang="es-UY" sz="1600" dirty="0" smtClean="0"/>
              <a:t>-MIDES </a:t>
            </a:r>
            <a:endParaRPr lang="es-UY" sz="1600" dirty="0"/>
          </a:p>
        </p:txBody>
      </p:sp>
      <p:sp>
        <p:nvSpPr>
          <p:cNvPr id="4" name="3 Marcador de número de diapositiva"/>
          <p:cNvSpPr>
            <a:spLocks noGrp="1"/>
          </p:cNvSpPr>
          <p:nvPr>
            <p:ph type="sldNum" sz="quarter" idx="12"/>
          </p:nvPr>
        </p:nvSpPr>
        <p:spPr/>
        <p:txBody>
          <a:bodyPr/>
          <a:lstStyle/>
          <a:p>
            <a:fld id="{F56535A9-02E5-4B18-82EE-E51444734251}" type="slidenum">
              <a:rPr lang="es-UY" smtClean="0"/>
              <a:pPr/>
              <a:t>26</a:t>
            </a:fld>
            <a:endParaRPr lang="es-UY" dirty="0"/>
          </a:p>
        </p:txBody>
      </p:sp>
      <p:sp>
        <p:nvSpPr>
          <p:cNvPr id="6" name="5 Rectángulo"/>
          <p:cNvSpPr/>
          <p:nvPr/>
        </p:nvSpPr>
        <p:spPr>
          <a:xfrm>
            <a:off x="475625" y="1490133"/>
            <a:ext cx="8374864" cy="5355312"/>
          </a:xfrm>
          <a:prstGeom prst="rect">
            <a:avLst/>
          </a:prstGeom>
        </p:spPr>
        <p:txBody>
          <a:bodyPr wrap="square">
            <a:spAutoFit/>
          </a:bodyPr>
          <a:lstStyle/>
          <a:p>
            <a:pPr algn="just"/>
            <a:r>
              <a:rPr lang="es-UY" dirty="0" smtClean="0">
                <a:hlinkClick r:id="rId3" action="ppaction://hlinksldjump"/>
              </a:rPr>
              <a:t>Composición  de  los  hogares</a:t>
            </a:r>
            <a:r>
              <a:rPr lang="es-UY" dirty="0" smtClean="0"/>
              <a:t>  </a:t>
            </a:r>
          </a:p>
          <a:p>
            <a:pPr algn="just">
              <a:buFont typeface="Wingdings" pitchFamily="2" charset="2"/>
              <a:buChar char="q"/>
            </a:pPr>
            <a:r>
              <a:rPr lang="es-UY" dirty="0" smtClean="0"/>
              <a:t>  Las  mujeres  constituyen  </a:t>
            </a:r>
            <a:r>
              <a:rPr lang="es-UY" b="1" dirty="0" smtClean="0"/>
              <a:t>el  mayor  grupo  demográfico  </a:t>
            </a:r>
            <a:r>
              <a:rPr lang="es-UY" dirty="0" smtClean="0"/>
              <a:t>del  país.  </a:t>
            </a:r>
          </a:p>
          <a:p>
            <a:pPr algn="just">
              <a:buFont typeface="Wingdings" pitchFamily="2" charset="2"/>
              <a:buChar char="q"/>
            </a:pPr>
            <a:r>
              <a:rPr lang="es-UY" dirty="0" smtClean="0"/>
              <a:t>  Las  mujeres  se  encuentran  sobrerrepresentadas  entre  las  </a:t>
            </a:r>
            <a:r>
              <a:rPr lang="es-UY" b="1" dirty="0" smtClean="0"/>
              <a:t>personas  mayores  </a:t>
            </a:r>
            <a:r>
              <a:rPr lang="es-UY" dirty="0" smtClean="0"/>
              <a:t>y  tienen  </a:t>
            </a:r>
            <a:r>
              <a:rPr lang="es-UY" b="1" dirty="0" smtClean="0"/>
              <a:t>una  expectativa  de  vida  </a:t>
            </a:r>
            <a:r>
              <a:rPr lang="es-UY" dirty="0" smtClean="0"/>
              <a:t>superior  a  la  de  los  varones</a:t>
            </a:r>
          </a:p>
          <a:p>
            <a:pPr algn="just">
              <a:buFont typeface="Wingdings" pitchFamily="2" charset="2"/>
              <a:buChar char="q"/>
            </a:pPr>
            <a:endParaRPr lang="es-ES" dirty="0" smtClean="0">
              <a:hlinkClick r:id="rId4" action="ppaction://hlinksldjump"/>
            </a:endParaRPr>
          </a:p>
          <a:p>
            <a:pPr algn="just"/>
            <a:r>
              <a:rPr lang="es-ES" dirty="0" smtClean="0">
                <a:hlinkClick r:id="rId4" action="ppaction://hlinksldjump"/>
              </a:rPr>
              <a:t>Educación</a:t>
            </a:r>
            <a:r>
              <a:rPr lang="es-ES" dirty="0" smtClean="0"/>
              <a:t>  </a:t>
            </a:r>
          </a:p>
          <a:p>
            <a:pPr algn="just">
              <a:buFont typeface="Wingdings" pitchFamily="2" charset="2"/>
              <a:buChar char="q"/>
            </a:pPr>
            <a:r>
              <a:rPr lang="es-ES" dirty="0" smtClean="0"/>
              <a:t>  </a:t>
            </a:r>
            <a:r>
              <a:rPr lang="es-UY" dirty="0" smtClean="0"/>
              <a:t>La  proporción  de  mujeres  con  </a:t>
            </a:r>
            <a:r>
              <a:rPr lang="es-UY" b="1" dirty="0" smtClean="0"/>
              <a:t>formación  universitaria  </a:t>
            </a:r>
            <a:r>
              <a:rPr lang="es-UY" dirty="0" smtClean="0"/>
              <a:t>resulta  mayor  que  la  de  varones.  Estas  diferencias  responden  en  buena  medida  a  las  mayores  exigencias  que  las  mujeres  enfrentan  en  lo  que  refiere  al  acceso  y  permanencia  en  el  mercado  laboral.  </a:t>
            </a:r>
          </a:p>
          <a:p>
            <a:pPr algn="just">
              <a:buFont typeface="Wingdings" pitchFamily="2" charset="2"/>
              <a:buChar char="q"/>
            </a:pPr>
            <a:r>
              <a:rPr lang="es-UY" dirty="0" smtClean="0"/>
              <a:t>  </a:t>
            </a:r>
            <a:r>
              <a:rPr lang="es-ES" dirty="0" smtClean="0"/>
              <a:t>S</a:t>
            </a:r>
            <a:r>
              <a:rPr lang="es-UY" dirty="0" smtClean="0"/>
              <a:t>e  registra  una  importante  segregación  educativa  en  las  </a:t>
            </a:r>
            <a:r>
              <a:rPr lang="es-UY" b="1" dirty="0" smtClean="0"/>
              <a:t>áreas  de  estudio  no  universitarias</a:t>
            </a:r>
            <a:r>
              <a:rPr lang="es-UY" dirty="0" smtClean="0"/>
              <a:t>.  La  persistencia  de  la  segregación  laboral,  conduce  a  los  varones  a  formarse  en  trabajos  más  identificados  con  un  estereotipo  masculino  de  tipo  tradicional,  tal  como  el  que  ofrecen  aquellos  centros  de  estudios  como  las  Universidades  Técnicas.  En  contraste,  las  mujeres  tienden  a  optar  por  la  elección  de  carreras  en  el  área  humana-social,  lo  cual  se  traduce  en  puestos  de  trabajo  vinculado  al  sector  servicios.</a:t>
            </a:r>
          </a:p>
          <a:p>
            <a:pPr algn="just"/>
            <a:r>
              <a:rPr lang="es-UY" dirty="0" smtClean="0"/>
              <a:t>    </a:t>
            </a:r>
          </a:p>
          <a:p>
            <a:pPr algn="just"/>
            <a:endParaRPr lang="es-UY" dirty="0" smtClean="0"/>
          </a:p>
        </p:txBody>
      </p:sp>
      <p:pic>
        <p:nvPicPr>
          <p:cNvPr id="7" name="Picture 4"/>
          <p:cNvPicPr>
            <a:picLocks noChangeAspect="1" noChangeArrowheads="1"/>
          </p:cNvPicPr>
          <p:nvPr/>
        </p:nvPicPr>
        <p:blipFill>
          <a:blip r:embed="rId5" cstate="print"/>
          <a:srcRect/>
          <a:stretch>
            <a:fillRect/>
          </a:stretch>
        </p:blipFill>
        <p:spPr bwMode="auto">
          <a:xfrm>
            <a:off x="5466151" y="356259"/>
            <a:ext cx="3213978" cy="77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27</a:t>
            </a:fld>
            <a:endParaRPr lang="es-UY" dirty="0"/>
          </a:p>
        </p:txBody>
      </p:sp>
      <p:sp>
        <p:nvSpPr>
          <p:cNvPr id="6" name="5 Rectángulo"/>
          <p:cNvSpPr/>
          <p:nvPr/>
        </p:nvSpPr>
        <p:spPr>
          <a:xfrm>
            <a:off x="464336" y="1512710"/>
            <a:ext cx="8374864" cy="4524315"/>
          </a:xfrm>
          <a:prstGeom prst="rect">
            <a:avLst/>
          </a:prstGeom>
        </p:spPr>
        <p:txBody>
          <a:bodyPr wrap="square">
            <a:spAutoFit/>
          </a:bodyPr>
          <a:lstStyle/>
          <a:p>
            <a:pPr algn="just"/>
            <a:r>
              <a:rPr lang="es-UY" dirty="0" smtClean="0">
                <a:hlinkClick r:id="rId3" action="ppaction://hlinksldjump"/>
              </a:rPr>
              <a:t>Trabajo</a:t>
            </a:r>
            <a:r>
              <a:rPr lang="es-UY" dirty="0" smtClean="0"/>
              <a:t>  y  </a:t>
            </a:r>
            <a:r>
              <a:rPr lang="es-UY" dirty="0" smtClean="0">
                <a:hlinkClick r:id="rId4" action="ppaction://hlinksldjump"/>
              </a:rPr>
              <a:t>Ocupación</a:t>
            </a:r>
            <a:r>
              <a:rPr lang="es-UY" dirty="0" smtClean="0"/>
              <a:t>  </a:t>
            </a:r>
          </a:p>
          <a:p>
            <a:pPr algn="just">
              <a:buFont typeface="Wingdings" pitchFamily="2" charset="2"/>
              <a:buChar char="q"/>
            </a:pPr>
            <a:r>
              <a:rPr lang="es-UY" dirty="0" smtClean="0"/>
              <a:t>  La  </a:t>
            </a:r>
            <a:r>
              <a:rPr lang="es-UY" b="1" dirty="0" smtClean="0"/>
              <a:t>tasa  de  actividad  y  empleo  </a:t>
            </a:r>
            <a:r>
              <a:rPr lang="es-UY" dirty="0" smtClean="0"/>
              <a:t>femeninas  presentan  aproximadamente  20  puntos  porcentuales  por  debajo  con  respecto  a  las  masculinas.</a:t>
            </a:r>
          </a:p>
          <a:p>
            <a:pPr algn="just">
              <a:buFont typeface="Wingdings" pitchFamily="2" charset="2"/>
              <a:buChar char="q"/>
            </a:pPr>
            <a:r>
              <a:rPr lang="es-UY" dirty="0" smtClean="0"/>
              <a:t>  La  </a:t>
            </a:r>
            <a:r>
              <a:rPr lang="es-UY" b="1" dirty="0" smtClean="0"/>
              <a:t>tasa  de  desempleo  </a:t>
            </a:r>
            <a:r>
              <a:rPr lang="es-UY" dirty="0" smtClean="0"/>
              <a:t>femenina  es  superior  a  la  masculina.</a:t>
            </a:r>
          </a:p>
          <a:p>
            <a:pPr algn="just">
              <a:buFont typeface="Wingdings" pitchFamily="2" charset="2"/>
              <a:buChar char="q"/>
            </a:pPr>
            <a:r>
              <a:rPr lang="es-UY" dirty="0" smtClean="0"/>
              <a:t>  Las  mujeres  realizan  los  </a:t>
            </a:r>
            <a:r>
              <a:rPr lang="es-UY" b="1" dirty="0" smtClean="0"/>
              <a:t>quehaceres  del  hogar  </a:t>
            </a:r>
            <a:r>
              <a:rPr lang="es-UY" dirty="0" smtClean="0"/>
              <a:t>en  mayor  medida  que  los  varones.  </a:t>
            </a:r>
          </a:p>
          <a:p>
            <a:pPr algn="just">
              <a:buFont typeface="Wingdings" pitchFamily="2" charset="2"/>
              <a:buChar char="q"/>
            </a:pPr>
            <a:r>
              <a:rPr lang="es-UY" dirty="0" smtClean="0"/>
              <a:t>  </a:t>
            </a:r>
            <a:r>
              <a:rPr lang="es-UY" b="1" dirty="0" smtClean="0">
                <a:solidFill>
                  <a:schemeClr val="accent2">
                    <a:lumMod val="75000"/>
                  </a:schemeClr>
                </a:solidFill>
              </a:rPr>
              <a:t>Hay  una  mayor  proporción  de  mujeres  asalariadas  públicas</a:t>
            </a:r>
            <a:r>
              <a:rPr lang="es-UY" dirty="0" smtClean="0"/>
              <a:t>  y  una  mayor  proporción  de  varones  cuentapropistas.</a:t>
            </a:r>
          </a:p>
          <a:p>
            <a:pPr algn="just">
              <a:buFont typeface="Wingdings" pitchFamily="2" charset="2"/>
              <a:buChar char="q"/>
            </a:pPr>
            <a:r>
              <a:rPr lang="es-UY" b="1" dirty="0" smtClean="0">
                <a:solidFill>
                  <a:schemeClr val="accent2">
                    <a:lumMod val="75000"/>
                  </a:schemeClr>
                </a:solidFill>
              </a:rPr>
              <a:t>El  30%  de  las  mujeres  ocupadas  son  trabajadoras  de  servicios  y  vendedoras  de  comercios  y  mercados</a:t>
            </a:r>
            <a:r>
              <a:rPr lang="es-UY" dirty="0" smtClean="0"/>
              <a:t>,  mientras  que  únicamente  el  15%  de  los  varones  se  encuentra  empleado  en  este  tipo  de  ocupaciones.  </a:t>
            </a:r>
          </a:p>
          <a:p>
            <a:pPr algn="just">
              <a:buFont typeface="Wingdings" pitchFamily="2" charset="2"/>
              <a:buChar char="q"/>
            </a:pPr>
            <a:r>
              <a:rPr lang="es-UY" dirty="0" smtClean="0"/>
              <a:t>  Un  16%  de  las  mujeres  pertenecen  al  </a:t>
            </a:r>
            <a:r>
              <a:rPr lang="es-UY" b="1" dirty="0" smtClean="0"/>
              <a:t>personal  de  apoyo  administrativo</a:t>
            </a:r>
            <a:r>
              <a:rPr lang="es-UY" dirty="0" smtClean="0"/>
              <a:t>,  frente  a  un  8%  de  los  varones.  </a:t>
            </a:r>
          </a:p>
          <a:p>
            <a:pPr algn="just">
              <a:buFont typeface="Wingdings" pitchFamily="2" charset="2"/>
              <a:buChar char="q"/>
            </a:pPr>
            <a:r>
              <a:rPr lang="es-UY" dirty="0" smtClean="0"/>
              <a:t>  Los  cargos  de  </a:t>
            </a:r>
            <a:r>
              <a:rPr lang="es-UY" b="1" dirty="0" smtClean="0"/>
              <a:t>Gerentes  y  directores  de  empresas  </a:t>
            </a:r>
            <a:r>
              <a:rPr lang="es-UY" dirty="0" smtClean="0"/>
              <a:t>son  mayormente  ocupados  por  varones.</a:t>
            </a:r>
          </a:p>
          <a:p>
            <a:endParaRPr lang="es-UY" dirty="0"/>
          </a:p>
        </p:txBody>
      </p:sp>
      <p:sp>
        <p:nvSpPr>
          <p:cNvPr id="8" name="1 Título"/>
          <p:cNvSpPr>
            <a:spLocks noGrp="1"/>
          </p:cNvSpPr>
          <p:nvPr>
            <p:ph type="title"/>
          </p:nvPr>
        </p:nvSpPr>
        <p:spPr>
          <a:xfrm>
            <a:off x="572206" y="139349"/>
            <a:ext cx="7886700" cy="1325563"/>
          </a:xfrm>
        </p:spPr>
        <p:txBody>
          <a:bodyPr>
            <a:normAutofit/>
          </a:bodyPr>
          <a:lstStyle/>
          <a:p>
            <a:r>
              <a:rPr lang="es-UY" dirty="0" smtClean="0"/>
              <a:t>Estadísticas  de  género  2013</a:t>
            </a:r>
            <a:br>
              <a:rPr lang="es-UY" dirty="0" smtClean="0"/>
            </a:br>
            <a:r>
              <a:rPr lang="es-UY" sz="1600" dirty="0" smtClean="0"/>
              <a:t>Sistema de Información de Género </a:t>
            </a:r>
            <a:br>
              <a:rPr lang="es-UY" sz="1600" dirty="0" smtClean="0"/>
            </a:br>
            <a:r>
              <a:rPr lang="es-UY" sz="1600" dirty="0" err="1" smtClean="0"/>
              <a:t>Inmujeres</a:t>
            </a:r>
            <a:r>
              <a:rPr lang="es-UY" sz="1600" dirty="0" smtClean="0"/>
              <a:t>-MIDES </a:t>
            </a:r>
            <a:endParaRPr lang="es-UY" sz="1600" dirty="0"/>
          </a:p>
        </p:txBody>
      </p:sp>
      <p:pic>
        <p:nvPicPr>
          <p:cNvPr id="9" name="Picture 4"/>
          <p:cNvPicPr>
            <a:picLocks noChangeAspect="1" noChangeArrowheads="1"/>
          </p:cNvPicPr>
          <p:nvPr/>
        </p:nvPicPr>
        <p:blipFill>
          <a:blip r:embed="rId5" cstate="print"/>
          <a:srcRect/>
          <a:stretch>
            <a:fillRect/>
          </a:stretch>
        </p:blipFill>
        <p:spPr bwMode="auto">
          <a:xfrm>
            <a:off x="5466151" y="356259"/>
            <a:ext cx="3213978" cy="77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28</a:t>
            </a:fld>
            <a:endParaRPr lang="es-UY" dirty="0"/>
          </a:p>
        </p:txBody>
      </p:sp>
      <p:sp>
        <p:nvSpPr>
          <p:cNvPr id="6" name="5 Rectángulo"/>
          <p:cNvSpPr/>
          <p:nvPr/>
        </p:nvSpPr>
        <p:spPr>
          <a:xfrm>
            <a:off x="464336" y="1648177"/>
            <a:ext cx="8374864" cy="2862322"/>
          </a:xfrm>
          <a:prstGeom prst="rect">
            <a:avLst/>
          </a:prstGeom>
        </p:spPr>
        <p:txBody>
          <a:bodyPr wrap="square">
            <a:spAutoFit/>
          </a:bodyPr>
          <a:lstStyle/>
          <a:p>
            <a:pPr algn="just"/>
            <a:r>
              <a:rPr lang="es-UY" dirty="0" smtClean="0">
                <a:hlinkClick r:id="rId3" action="ppaction://hlinksldjump"/>
              </a:rPr>
              <a:t>Ingresos</a:t>
            </a:r>
            <a:r>
              <a:rPr lang="es-UY" dirty="0" smtClean="0"/>
              <a:t>  </a:t>
            </a:r>
          </a:p>
          <a:p>
            <a:pPr algn="just">
              <a:buFont typeface="Wingdings" pitchFamily="2" charset="2"/>
              <a:buChar char="q"/>
            </a:pPr>
            <a:r>
              <a:rPr lang="es-UY" dirty="0" smtClean="0"/>
              <a:t>  La  proporción  de  mujeres  uruguayas  </a:t>
            </a:r>
            <a:r>
              <a:rPr lang="es-UY" b="1" dirty="0" smtClean="0"/>
              <a:t>sin  ingresos  propios  </a:t>
            </a:r>
            <a:r>
              <a:rPr lang="es-UY" dirty="0" smtClean="0"/>
              <a:t>es  más  del  doble  que  la  proporción  de  varones  en  esta  situación.  La  brecha  de  género  es  de  aproximadamente  diez  puntos  porcentuales  para  el  año  2013  y  se  mantiene  constante  para  todos  los  quintiles  de  ingreso.</a:t>
            </a:r>
          </a:p>
          <a:p>
            <a:pPr algn="just">
              <a:buFont typeface="Wingdings" pitchFamily="2" charset="2"/>
              <a:buChar char="q"/>
            </a:pPr>
            <a:r>
              <a:rPr lang="es-UY" dirty="0" smtClean="0"/>
              <a:t>La  </a:t>
            </a:r>
            <a:r>
              <a:rPr lang="es-UY" b="1" dirty="0" smtClean="0"/>
              <a:t>proporción  de  ingresos  percibidos  por  mujeres  </a:t>
            </a:r>
            <a:r>
              <a:rPr lang="es-UY" dirty="0" smtClean="0"/>
              <a:t>en  función  de  la  cantidad  de  años  de  estudio,  en  todo  los  casos  es  menor  que  la  de  los  varones.  Así,  los  beneficios  que  genera  la  educación  son  diferentes  para  varones  y  mujeres  .  La  mayor  brecha  se  da  en  el  caso  de  las  mujeres  y  varones  con  16  y  más  años  de  estudio,  donde  las  primeras  perciben  el  74%  del  ingreso  de  los  segundos.    </a:t>
            </a:r>
            <a:endParaRPr lang="es-UY" dirty="0"/>
          </a:p>
        </p:txBody>
      </p:sp>
      <p:sp>
        <p:nvSpPr>
          <p:cNvPr id="8" name="1 Título"/>
          <p:cNvSpPr>
            <a:spLocks noGrp="1"/>
          </p:cNvSpPr>
          <p:nvPr>
            <p:ph type="title"/>
          </p:nvPr>
        </p:nvSpPr>
        <p:spPr>
          <a:xfrm>
            <a:off x="572206" y="139349"/>
            <a:ext cx="7886700" cy="1325563"/>
          </a:xfrm>
        </p:spPr>
        <p:txBody>
          <a:bodyPr>
            <a:normAutofit/>
          </a:bodyPr>
          <a:lstStyle/>
          <a:p>
            <a:r>
              <a:rPr lang="es-UY" dirty="0" smtClean="0"/>
              <a:t>Estadísticas  de  género  2013</a:t>
            </a:r>
            <a:br>
              <a:rPr lang="es-UY" dirty="0" smtClean="0"/>
            </a:br>
            <a:r>
              <a:rPr lang="es-UY" sz="1600" dirty="0" smtClean="0"/>
              <a:t>Sistema de Información de Género </a:t>
            </a:r>
            <a:br>
              <a:rPr lang="es-UY" sz="1600" dirty="0" smtClean="0"/>
            </a:br>
            <a:r>
              <a:rPr lang="es-UY" sz="1600" dirty="0" err="1" smtClean="0"/>
              <a:t>Inmujeres</a:t>
            </a:r>
            <a:r>
              <a:rPr lang="es-UY" sz="1600" dirty="0" smtClean="0"/>
              <a:t>-MIDES </a:t>
            </a:r>
            <a:endParaRPr lang="es-UY" sz="1600" dirty="0"/>
          </a:p>
        </p:txBody>
      </p:sp>
      <p:pic>
        <p:nvPicPr>
          <p:cNvPr id="9" name="Picture 4"/>
          <p:cNvPicPr>
            <a:picLocks noChangeAspect="1" noChangeArrowheads="1"/>
          </p:cNvPicPr>
          <p:nvPr/>
        </p:nvPicPr>
        <p:blipFill>
          <a:blip r:embed="rId4" cstate="print"/>
          <a:srcRect/>
          <a:stretch>
            <a:fillRect/>
          </a:stretch>
        </p:blipFill>
        <p:spPr bwMode="auto">
          <a:xfrm>
            <a:off x="5466151" y="356259"/>
            <a:ext cx="3213978" cy="77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76144"/>
            <a:ext cx="7886700" cy="725544"/>
          </a:xfrm>
        </p:spPr>
        <p:txBody>
          <a:bodyPr/>
          <a:lstStyle/>
          <a:p>
            <a:r>
              <a:rPr lang="es-UY" dirty="0" smtClean="0"/>
              <a:t>Representación  en  el  sistema  político.</a:t>
            </a:r>
            <a:endParaRPr lang="es-UY" dirty="0"/>
          </a:p>
        </p:txBody>
      </p:sp>
      <p:graphicFrame>
        <p:nvGraphicFramePr>
          <p:cNvPr id="5" name="4 Marcador de contenido"/>
          <p:cNvGraphicFramePr>
            <a:graphicFrameLocks noGrp="1"/>
          </p:cNvGraphicFramePr>
          <p:nvPr>
            <p:ph idx="1"/>
          </p:nvPr>
        </p:nvGraphicFramePr>
        <p:xfrm>
          <a:off x="225779" y="1529711"/>
          <a:ext cx="5881510" cy="3602000"/>
        </p:xfrm>
        <a:graphic>
          <a:graphicData uri="http://schemas.openxmlformats.org/drawingml/2006/table">
            <a:tbl>
              <a:tblPr firstRow="1" bandRow="1">
                <a:tableStyleId>{5C22544A-7EE6-4342-B048-85BDC9FD1C3A}</a:tableStyleId>
              </a:tblPr>
              <a:tblGrid>
                <a:gridCol w="1941688"/>
                <a:gridCol w="1896533"/>
                <a:gridCol w="1083290"/>
                <a:gridCol w="959999"/>
              </a:tblGrid>
              <a:tr h="282712">
                <a:tc>
                  <a:txBody>
                    <a:bodyPr/>
                    <a:lstStyle/>
                    <a:p>
                      <a:endParaRPr lang="es-UY" sz="1600" dirty="0"/>
                    </a:p>
                  </a:txBody>
                  <a:tcPr anchor="ctr"/>
                </a:tc>
                <a:tc>
                  <a:txBody>
                    <a:bodyPr/>
                    <a:lstStyle/>
                    <a:p>
                      <a:pPr algn="ctr"/>
                      <a:r>
                        <a:rPr lang="es-UY" sz="1600" dirty="0" smtClean="0"/>
                        <a:t>Mujeres</a:t>
                      </a:r>
                      <a:endParaRPr lang="es-UY" sz="1600" dirty="0"/>
                    </a:p>
                  </a:txBody>
                  <a:tcPr anchor="ctr"/>
                </a:tc>
                <a:tc>
                  <a:txBody>
                    <a:bodyPr/>
                    <a:lstStyle/>
                    <a:p>
                      <a:pPr algn="ctr"/>
                      <a:r>
                        <a:rPr lang="es-UY" sz="1600" dirty="0" smtClean="0"/>
                        <a:t>Total</a:t>
                      </a:r>
                      <a:endParaRPr lang="es-UY" sz="1600" dirty="0"/>
                    </a:p>
                  </a:txBody>
                  <a:tcPr anchor="ctr"/>
                </a:tc>
                <a:tc>
                  <a:txBody>
                    <a:bodyPr/>
                    <a:lstStyle/>
                    <a:p>
                      <a:pPr algn="ctr"/>
                      <a:r>
                        <a:rPr lang="es-UY" sz="1600" dirty="0" smtClean="0"/>
                        <a:t>%</a:t>
                      </a:r>
                      <a:endParaRPr lang="es-UY" sz="1600" dirty="0"/>
                    </a:p>
                  </a:txBody>
                  <a:tcPr anchor="ctr"/>
                </a:tc>
              </a:tr>
              <a:tr h="462272">
                <a:tc>
                  <a:txBody>
                    <a:bodyPr/>
                    <a:lstStyle/>
                    <a:p>
                      <a:r>
                        <a:rPr lang="es-UY" sz="1600" b="1" dirty="0" smtClean="0"/>
                        <a:t>Población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Y" sz="1400" dirty="0" smtClean="0"/>
                        <a:t>1.708.481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Y" sz="1400" dirty="0" smtClean="0"/>
                        <a:t>3.286.314</a:t>
                      </a:r>
                    </a:p>
                  </a:txBody>
                  <a:tcPr anchor="ctr"/>
                </a:tc>
                <a:tc>
                  <a:txBody>
                    <a:bodyPr/>
                    <a:lstStyle/>
                    <a:p>
                      <a:pPr algn="ctr"/>
                      <a:r>
                        <a:rPr lang="es-UY" sz="1400" dirty="0" smtClean="0"/>
                        <a:t>52</a:t>
                      </a:r>
                      <a:endParaRPr lang="es-UY" sz="1400" dirty="0"/>
                    </a:p>
                  </a:txBody>
                  <a:tcPr anchor="ctr"/>
                </a:tc>
              </a:tr>
              <a:tr h="462272">
                <a:tc>
                  <a:txBody>
                    <a:bodyPr/>
                    <a:lstStyle/>
                    <a:p>
                      <a:r>
                        <a:rPr lang="es-UY" sz="1600" b="1" dirty="0" smtClean="0"/>
                        <a:t>Parlamento</a:t>
                      </a:r>
                    </a:p>
                    <a:p>
                      <a:endParaRPr lang="es-UY" sz="1600" b="1" dirty="0" smtClean="0"/>
                    </a:p>
                    <a:p>
                      <a:endParaRPr lang="es-UY" sz="1600" b="1" dirty="0" smtClean="0"/>
                    </a:p>
                  </a:txBody>
                  <a:tcPr anchor="ctr">
                    <a:solidFill>
                      <a:schemeClr val="bg1"/>
                    </a:solidFill>
                  </a:tcPr>
                </a:tc>
                <a:tc>
                  <a:txBody>
                    <a:bodyPr/>
                    <a:lstStyle/>
                    <a:p>
                      <a:pPr algn="ctr"/>
                      <a:r>
                        <a:rPr lang="es-UY" sz="1600" dirty="0" smtClean="0"/>
                        <a:t>26  representantes</a:t>
                      </a:r>
                    </a:p>
                    <a:p>
                      <a:pPr algn="ctr"/>
                      <a:r>
                        <a:rPr lang="es-UY" sz="1400" dirty="0" smtClean="0"/>
                        <a:t>9  </a:t>
                      </a:r>
                      <a:r>
                        <a:rPr lang="es-UY" sz="1400" dirty="0" smtClean="0"/>
                        <a:t>senadoras</a:t>
                      </a:r>
                      <a:endParaRPr lang="es-UY" sz="1400" dirty="0" smtClean="0"/>
                    </a:p>
                    <a:p>
                      <a:pPr algn="ctr"/>
                      <a:r>
                        <a:rPr lang="es-UY" sz="1400" dirty="0" smtClean="0"/>
                        <a:t>17  diputadas</a:t>
                      </a:r>
                      <a:endParaRPr lang="es-UY" sz="1400" dirty="0"/>
                    </a:p>
                  </a:txBody>
                  <a:tcPr anchor="ctr">
                    <a:solidFill>
                      <a:schemeClr val="bg1"/>
                    </a:solidFill>
                  </a:tcPr>
                </a:tc>
                <a:tc>
                  <a:txBody>
                    <a:bodyPr/>
                    <a:lstStyle/>
                    <a:p>
                      <a:pPr algn="ctr"/>
                      <a:r>
                        <a:rPr lang="es-UY" sz="1600" dirty="0" smtClean="0"/>
                        <a:t>129</a:t>
                      </a:r>
                    </a:p>
                    <a:p>
                      <a:pPr algn="ctr"/>
                      <a:r>
                        <a:rPr lang="es-UY" sz="1400" dirty="0" smtClean="0"/>
                        <a:t>30</a:t>
                      </a:r>
                    </a:p>
                    <a:p>
                      <a:pPr algn="ctr"/>
                      <a:r>
                        <a:rPr lang="es-UY" sz="1400" dirty="0" smtClean="0"/>
                        <a:t>99</a:t>
                      </a:r>
                      <a:endParaRPr lang="es-UY" sz="1400" dirty="0"/>
                    </a:p>
                  </a:txBody>
                  <a:tcPr anchor="ctr">
                    <a:solidFill>
                      <a:schemeClr val="bg1"/>
                    </a:solidFill>
                  </a:tcPr>
                </a:tc>
                <a:tc>
                  <a:txBody>
                    <a:bodyPr/>
                    <a:lstStyle/>
                    <a:p>
                      <a:pPr algn="ctr"/>
                      <a:r>
                        <a:rPr lang="es-UY" sz="1600" dirty="0" smtClean="0"/>
                        <a:t>20</a:t>
                      </a:r>
                    </a:p>
                    <a:p>
                      <a:pPr algn="ctr"/>
                      <a:r>
                        <a:rPr lang="es-UY" sz="1400" dirty="0" smtClean="0"/>
                        <a:t>30</a:t>
                      </a:r>
                    </a:p>
                    <a:p>
                      <a:pPr algn="ctr"/>
                      <a:r>
                        <a:rPr lang="es-UY" sz="1400" dirty="0" smtClean="0"/>
                        <a:t>17</a:t>
                      </a:r>
                      <a:endParaRPr lang="es-UY" sz="1400" dirty="0"/>
                    </a:p>
                  </a:txBody>
                  <a:tcPr anchor="ctr">
                    <a:solidFill>
                      <a:schemeClr val="bg1"/>
                    </a:solidFill>
                  </a:tcPr>
                </a:tc>
              </a:tr>
              <a:tr h="282712">
                <a:tc>
                  <a:txBody>
                    <a:bodyPr/>
                    <a:lstStyle/>
                    <a:p>
                      <a:r>
                        <a:rPr lang="es-UY" sz="1600" b="1" dirty="0" smtClean="0"/>
                        <a:t>Ministerios</a:t>
                      </a:r>
                    </a:p>
                  </a:txBody>
                  <a:tcPr anchor="ctr"/>
                </a:tc>
                <a:tc>
                  <a:txBody>
                    <a:bodyPr/>
                    <a:lstStyle/>
                    <a:p>
                      <a:pPr algn="ctr"/>
                      <a:r>
                        <a:rPr lang="es-UY" sz="1600" dirty="0" smtClean="0"/>
                        <a:t>5  ministras</a:t>
                      </a:r>
                      <a:endParaRPr lang="es-UY" sz="1600" dirty="0"/>
                    </a:p>
                  </a:txBody>
                  <a:tcPr anchor="ctr"/>
                </a:tc>
                <a:tc>
                  <a:txBody>
                    <a:bodyPr/>
                    <a:lstStyle/>
                    <a:p>
                      <a:pPr algn="ctr"/>
                      <a:r>
                        <a:rPr lang="es-UY" sz="1600" dirty="0" smtClean="0"/>
                        <a:t>13</a:t>
                      </a:r>
                      <a:endParaRPr lang="es-UY" sz="1600" dirty="0"/>
                    </a:p>
                  </a:txBody>
                  <a:tcPr anchor="ctr"/>
                </a:tc>
                <a:tc>
                  <a:txBody>
                    <a:bodyPr/>
                    <a:lstStyle/>
                    <a:p>
                      <a:pPr algn="ctr"/>
                      <a:r>
                        <a:rPr lang="es-UY" sz="1600" dirty="0" smtClean="0"/>
                        <a:t>38</a:t>
                      </a:r>
                      <a:endParaRPr lang="es-UY" sz="1600" dirty="0"/>
                    </a:p>
                  </a:txBody>
                  <a:tcPr anchor="ctr"/>
                </a:tc>
              </a:tr>
              <a:tr h="462272">
                <a:tc>
                  <a:txBody>
                    <a:bodyPr/>
                    <a:lstStyle/>
                    <a:p>
                      <a:r>
                        <a:rPr lang="es-UY" sz="1600" b="1" dirty="0" smtClean="0"/>
                        <a:t>Gobiernos  Departamentales</a:t>
                      </a:r>
                    </a:p>
                  </a:txBody>
                  <a:tcPr anchor="ctr">
                    <a:solidFill>
                      <a:schemeClr val="bg1"/>
                    </a:solidFill>
                  </a:tcPr>
                </a:tc>
                <a:tc>
                  <a:txBody>
                    <a:bodyPr/>
                    <a:lstStyle/>
                    <a:p>
                      <a:pPr algn="ctr"/>
                      <a:r>
                        <a:rPr lang="es-UY" sz="1600" dirty="0" smtClean="0"/>
                        <a:t>1  intendenta</a:t>
                      </a:r>
                      <a:endParaRPr lang="es-UY" sz="1600" dirty="0"/>
                    </a:p>
                  </a:txBody>
                  <a:tcPr anchor="ctr">
                    <a:solidFill>
                      <a:schemeClr val="bg1"/>
                    </a:solidFill>
                  </a:tcPr>
                </a:tc>
                <a:tc>
                  <a:txBody>
                    <a:bodyPr/>
                    <a:lstStyle/>
                    <a:p>
                      <a:pPr algn="ctr"/>
                      <a:r>
                        <a:rPr lang="es-UY" sz="1600" dirty="0" smtClean="0"/>
                        <a:t>19</a:t>
                      </a:r>
                      <a:endParaRPr lang="es-UY" sz="1600" dirty="0"/>
                    </a:p>
                  </a:txBody>
                  <a:tcPr anchor="ctr">
                    <a:solidFill>
                      <a:schemeClr val="bg1"/>
                    </a:solidFill>
                  </a:tcPr>
                </a:tc>
                <a:tc>
                  <a:txBody>
                    <a:bodyPr/>
                    <a:lstStyle/>
                    <a:p>
                      <a:pPr algn="ctr"/>
                      <a:r>
                        <a:rPr lang="es-UY" sz="1600" dirty="0" smtClean="0"/>
                        <a:t>5</a:t>
                      </a:r>
                      <a:endParaRPr lang="es-UY" sz="1600" dirty="0"/>
                    </a:p>
                  </a:txBody>
                  <a:tcPr anchor="ctr">
                    <a:solidFill>
                      <a:schemeClr val="bg1"/>
                    </a:solidFill>
                  </a:tcPr>
                </a:tc>
              </a:tr>
              <a:tr h="487968">
                <a:tc>
                  <a:txBody>
                    <a:bodyPr/>
                    <a:lstStyle/>
                    <a:p>
                      <a:r>
                        <a:rPr lang="es-UY" sz="1600" b="1" dirty="0" smtClean="0"/>
                        <a:t>Entes  Autónomos</a:t>
                      </a:r>
                    </a:p>
                  </a:txBody>
                  <a:tcPr anchor="ctr"/>
                </a:tc>
                <a:tc>
                  <a:txBody>
                    <a:bodyPr/>
                    <a:lstStyle/>
                    <a:p>
                      <a:pPr algn="ctr"/>
                      <a:r>
                        <a:rPr lang="es-UY" sz="1600" dirty="0" smtClean="0"/>
                        <a:t>2</a:t>
                      </a:r>
                      <a:r>
                        <a:rPr lang="es-UY" sz="1600" baseline="0" dirty="0" smtClean="0"/>
                        <a:t>  presidentas</a:t>
                      </a:r>
                      <a:endParaRPr lang="es-UY" sz="1600" dirty="0"/>
                    </a:p>
                  </a:txBody>
                  <a:tcPr anchor="ctr"/>
                </a:tc>
                <a:tc>
                  <a:txBody>
                    <a:bodyPr/>
                    <a:lstStyle/>
                    <a:p>
                      <a:pPr algn="ctr"/>
                      <a:r>
                        <a:rPr lang="es-UY" sz="1600" dirty="0" smtClean="0"/>
                        <a:t>11</a:t>
                      </a:r>
                      <a:endParaRPr lang="es-UY"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Y" sz="1600" dirty="0" smtClean="0"/>
                        <a:t>18</a:t>
                      </a:r>
                      <a:endParaRPr lang="es-UY" sz="1600" dirty="0"/>
                    </a:p>
                  </a:txBody>
                  <a:tcPr anchor="ctr"/>
                </a:tc>
              </a:tr>
              <a:tr h="487968">
                <a:tc>
                  <a:txBody>
                    <a:bodyPr/>
                    <a:lstStyle/>
                    <a:p>
                      <a:r>
                        <a:rPr lang="es-UY" sz="1600" b="1" dirty="0" smtClean="0"/>
                        <a:t>Servicios  Descentralizados</a:t>
                      </a:r>
                    </a:p>
                  </a:txBody>
                  <a:tcPr anchor="ctr">
                    <a:solidFill>
                      <a:schemeClr val="bg1"/>
                    </a:solidFill>
                  </a:tcPr>
                </a:tc>
                <a:tc>
                  <a:txBody>
                    <a:bodyPr/>
                    <a:lstStyle/>
                    <a:p>
                      <a:pPr algn="ctr"/>
                      <a:r>
                        <a:rPr lang="es-UY" sz="1600" dirty="0" smtClean="0"/>
                        <a:t>3  presidentas</a:t>
                      </a:r>
                      <a:endParaRPr lang="es-UY" sz="1600" dirty="0"/>
                    </a:p>
                  </a:txBody>
                  <a:tcPr anchor="ctr">
                    <a:solidFill>
                      <a:schemeClr val="bg1"/>
                    </a:solidFill>
                  </a:tcPr>
                </a:tc>
                <a:tc>
                  <a:txBody>
                    <a:bodyPr/>
                    <a:lstStyle/>
                    <a:p>
                      <a:pPr algn="ctr"/>
                      <a:r>
                        <a:rPr lang="es-UY" sz="1600" dirty="0" smtClean="0"/>
                        <a:t>7</a:t>
                      </a:r>
                      <a:endParaRPr lang="es-UY" sz="1600" dirty="0"/>
                    </a:p>
                  </a:txBody>
                  <a:tcPr anchor="ctr">
                    <a:solidFill>
                      <a:schemeClr val="bg1"/>
                    </a:solidFill>
                  </a:tcPr>
                </a:tc>
                <a:tc>
                  <a:txBody>
                    <a:bodyPr/>
                    <a:lstStyle/>
                    <a:p>
                      <a:pPr algn="ctr"/>
                      <a:r>
                        <a:rPr lang="es-UY" sz="1600" dirty="0" smtClean="0"/>
                        <a:t>43</a:t>
                      </a:r>
                      <a:endParaRPr lang="es-UY" sz="1600" dirty="0"/>
                    </a:p>
                  </a:txBody>
                  <a:tcPr anchor="ctr">
                    <a:solidFill>
                      <a:schemeClr val="bg1"/>
                    </a:solidFill>
                  </a:tcPr>
                </a:tc>
              </a:tr>
            </a:tbl>
          </a:graphicData>
        </a:graphic>
      </p:graphicFrame>
      <p:sp>
        <p:nvSpPr>
          <p:cNvPr id="4" name="3 Marcador de número de diapositiva"/>
          <p:cNvSpPr>
            <a:spLocks noGrp="1"/>
          </p:cNvSpPr>
          <p:nvPr>
            <p:ph type="sldNum" sz="quarter" idx="12"/>
          </p:nvPr>
        </p:nvSpPr>
        <p:spPr/>
        <p:txBody>
          <a:bodyPr/>
          <a:lstStyle/>
          <a:p>
            <a:fld id="{F56535A9-02E5-4B18-82EE-E51444734251}" type="slidenum">
              <a:rPr lang="es-UY" smtClean="0"/>
              <a:pPr/>
              <a:t>29</a:t>
            </a:fld>
            <a:endParaRPr lang="es-UY" dirty="0"/>
          </a:p>
        </p:txBody>
      </p:sp>
      <p:sp>
        <p:nvSpPr>
          <p:cNvPr id="7" name="6 Rectángulo"/>
          <p:cNvSpPr/>
          <p:nvPr/>
        </p:nvSpPr>
        <p:spPr>
          <a:xfrm>
            <a:off x="226727" y="6284582"/>
            <a:ext cx="1794081" cy="430887"/>
          </a:xfrm>
          <a:prstGeom prst="rect">
            <a:avLst/>
          </a:prstGeom>
        </p:spPr>
        <p:txBody>
          <a:bodyPr wrap="none">
            <a:spAutoFit/>
          </a:bodyPr>
          <a:lstStyle/>
          <a:p>
            <a:r>
              <a:rPr lang="es-UY" sz="1100" dirty="0" smtClean="0"/>
              <a:t>Fuente:  elaboración  propia</a:t>
            </a:r>
          </a:p>
          <a:p>
            <a:pPr algn="r"/>
            <a:r>
              <a:rPr lang="es-UY" sz="1100" dirty="0" smtClean="0"/>
              <a:t>Cifras  a  mayo  2015</a:t>
            </a:r>
            <a:endParaRPr lang="es-UY" sz="1100" dirty="0"/>
          </a:p>
        </p:txBody>
      </p:sp>
      <p:sp>
        <p:nvSpPr>
          <p:cNvPr id="6" name="CuadroTexto 6"/>
          <p:cNvSpPr txBox="1"/>
          <p:nvPr/>
        </p:nvSpPr>
        <p:spPr>
          <a:xfrm>
            <a:off x="6412675" y="1984641"/>
            <a:ext cx="2519769" cy="2308324"/>
          </a:xfrm>
          <a:prstGeom prst="rect">
            <a:avLst/>
          </a:prstGeom>
          <a:solidFill>
            <a:schemeClr val="accent4">
              <a:lumMod val="40000"/>
              <a:lumOff val="60000"/>
            </a:schemeClr>
          </a:solidFill>
        </p:spPr>
        <p:txBody>
          <a:bodyPr wrap="square" rtlCol="0">
            <a:spAutoFit/>
          </a:bodyPr>
          <a:lstStyle/>
          <a:p>
            <a:pPr algn="just"/>
            <a:r>
              <a:rPr lang="es-UY" sz="1600" dirty="0" smtClean="0"/>
              <a:t>Las  mujeres  representan  el  mayor  grupo  demográfico  del  país,  sin  embargo  el  grado  de  representación  en  el  sistema  político  es  escaso, a pesar de la existencia de la ley de cuotas (Ley N°18.476 de 2009)</a:t>
            </a:r>
            <a:endParaRPr lang="es-UY"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3</a:t>
            </a:fld>
            <a:endParaRPr lang="es-UY" dirty="0"/>
          </a:p>
        </p:txBody>
      </p:sp>
      <p:sp>
        <p:nvSpPr>
          <p:cNvPr id="17" name="16 Llamada con línea 1 (barra de énfasis)"/>
          <p:cNvSpPr/>
          <p:nvPr/>
        </p:nvSpPr>
        <p:spPr>
          <a:xfrm>
            <a:off x="1718631" y="3459296"/>
            <a:ext cx="6444868" cy="2093205"/>
          </a:xfrm>
          <a:prstGeom prst="accentCallout1">
            <a:avLst>
              <a:gd name="adj1" fmla="val 963"/>
              <a:gd name="adj2" fmla="val -1464"/>
              <a:gd name="adj3" fmla="val -42177"/>
              <a:gd name="adj4" fmla="val -13815"/>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6.102  –  Ley  de  la  silla.</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Los  almacenes,  tiendas,  boticas,  fábricas,  talleres  y  otros  establecimientos  y  locales  en  que  trabajen  mujeres  tendrán  el  número  suficiente  de  sillas  para  que  empleadas  u  obreras  puedan  tomar  asiento  siempre  que  sus  tareas  lo  permitan.</a:t>
            </a:r>
            <a:endParaRPr lang="es-UY" dirty="0">
              <a:cs typeface="Arial" pitchFamily="34" charset="0"/>
            </a:endParaRPr>
          </a:p>
        </p:txBody>
      </p:sp>
      <p:cxnSp>
        <p:nvCxnSpPr>
          <p:cNvPr id="19" name="18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20" name="19 Rectángulo"/>
          <p:cNvSpPr/>
          <p:nvPr/>
        </p:nvSpPr>
        <p:spPr>
          <a:xfrm>
            <a:off x="359066" y="2076003"/>
            <a:ext cx="852792" cy="338554"/>
          </a:xfrm>
          <a:prstGeom prst="rect">
            <a:avLst/>
          </a:prstGeom>
        </p:spPr>
        <p:txBody>
          <a:bodyPr wrap="square">
            <a:spAutoFit/>
          </a:bodyPr>
          <a:lstStyle/>
          <a:p>
            <a:r>
              <a:rPr lang="es-UY" sz="1600" dirty="0" smtClean="0">
                <a:latin typeface="Arial Rounded MT Bold" panose="020F0704030504030204" pitchFamily="34" charset="0"/>
              </a:rPr>
              <a:t>1918</a:t>
            </a:r>
            <a:endParaRPr lang="es-UY" sz="1600" dirty="0"/>
          </a:p>
        </p:txBody>
      </p:sp>
      <p:sp>
        <p:nvSpPr>
          <p:cNvPr id="11" name="Título 1"/>
          <p:cNvSpPr txBox="1">
            <a:spLocks/>
          </p:cNvSpPr>
          <p:nvPr/>
        </p:nvSpPr>
        <p:spPr>
          <a:xfrm>
            <a:off x="270933" y="254957"/>
            <a:ext cx="8602133" cy="857747"/>
          </a:xfrm>
          <a:prstGeom prst="rect">
            <a:avLst/>
          </a:prstGeom>
          <a:ln>
            <a:solidFill>
              <a:schemeClr val="bg1"/>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La  igualdad  de  género…  </a:t>
            </a:r>
            <a:b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br>
            <a:r>
              <a:rPr kumimoji="0" lang="es-UY" sz="2400" i="0" u="none" strike="noStrike" kern="1200" cap="none" spc="0" normalizeH="0" baseline="0" noProof="0" dirty="0" smtClean="0">
                <a:ln>
                  <a:noFill/>
                </a:ln>
                <a:solidFill>
                  <a:srgbClr val="0084D1"/>
                </a:solidFill>
                <a:effectLst/>
                <a:uLnTx/>
                <a:uFillTx/>
                <a:latin typeface="Arial Rounded MT Bold" panose="020F0704030504030204" pitchFamily="34" charset="0"/>
                <a:ea typeface="+mj-ea"/>
                <a:cs typeface="+mj-cs"/>
              </a:rPr>
              <a:t>un  tema  instalado  en  la  historia  del  país</a:t>
            </a:r>
            <a:endParaRPr kumimoji="0" lang="es-UY" sz="2400"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30</a:t>
            </a:fld>
            <a:endParaRPr lang="es-UY" dirty="0"/>
          </a:p>
        </p:txBody>
      </p:sp>
      <p:pic>
        <p:nvPicPr>
          <p:cNvPr id="1029" name="Picture 5"/>
          <p:cNvPicPr>
            <a:picLocks noChangeAspect="1" noChangeArrowheads="1"/>
          </p:cNvPicPr>
          <p:nvPr/>
        </p:nvPicPr>
        <p:blipFill>
          <a:blip r:embed="rId2" cstate="print"/>
          <a:srcRect/>
          <a:stretch>
            <a:fillRect/>
          </a:stretch>
        </p:blipFill>
        <p:spPr bwMode="auto">
          <a:xfrm>
            <a:off x="0" y="4133850"/>
            <a:ext cx="4152900" cy="2724150"/>
          </a:xfrm>
          <a:prstGeom prst="rect">
            <a:avLst/>
          </a:prstGeom>
          <a:noFill/>
          <a:ln w="9525">
            <a:noFill/>
            <a:miter lim="800000"/>
            <a:headEnd/>
            <a:tailEnd/>
          </a:ln>
        </p:spPr>
      </p:pic>
      <p:pic>
        <p:nvPicPr>
          <p:cNvPr id="1030" name="Picture 6"/>
          <p:cNvPicPr>
            <a:picLocks noGrp="1" noChangeAspect="1" noChangeArrowheads="1"/>
          </p:cNvPicPr>
          <p:nvPr>
            <p:ph idx="1"/>
          </p:nvPr>
        </p:nvPicPr>
        <p:blipFill>
          <a:blip r:embed="rId2" cstate="print"/>
          <a:srcRect/>
          <a:stretch>
            <a:fillRect/>
          </a:stretch>
        </p:blipFill>
        <p:spPr bwMode="auto">
          <a:xfrm>
            <a:off x="4153869" y="4133850"/>
            <a:ext cx="4152900" cy="272415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r="28305"/>
          <a:stretch>
            <a:fillRect/>
          </a:stretch>
        </p:blipFill>
        <p:spPr bwMode="auto">
          <a:xfrm>
            <a:off x="8324527" y="4305300"/>
            <a:ext cx="819473" cy="2552700"/>
          </a:xfrm>
          <a:prstGeom prst="rect">
            <a:avLst/>
          </a:prstGeom>
          <a:noFill/>
          <a:ln w="9525">
            <a:noFill/>
            <a:miter lim="800000"/>
            <a:headEnd/>
            <a:tailEnd/>
          </a:ln>
        </p:spPr>
      </p:pic>
      <p:sp>
        <p:nvSpPr>
          <p:cNvPr id="8"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b="1" dirty="0" smtClean="0"/>
              <a:t>GÉNERO  Y  COMPRAS  PÚBLICAS</a:t>
            </a:r>
            <a:endParaRPr lang="es-UY" b="1" dirty="0">
              <a:solidFill>
                <a:schemeClr val="accent1">
                  <a:lumMod val="60000"/>
                  <a:lumOff val="40000"/>
                </a:schemeClr>
              </a:solidFill>
            </a:endParaRPr>
          </a:p>
        </p:txBody>
      </p:sp>
      <p:sp>
        <p:nvSpPr>
          <p:cNvPr id="9" name="Título 1"/>
          <p:cNvSpPr txBox="1">
            <a:spLocks/>
          </p:cNvSpPr>
          <p:nvPr/>
        </p:nvSpPr>
        <p:spPr>
          <a:xfrm>
            <a:off x="344310" y="1378211"/>
            <a:ext cx="8602133" cy="857747"/>
          </a:xfrm>
          <a:prstGeom prst="rect">
            <a:avLst/>
          </a:prstGeom>
          <a:ln>
            <a:solidFill>
              <a:schemeClr val="bg1"/>
            </a:solidFill>
          </a:ln>
        </p:spPr>
        <p:txBody>
          <a:bodyPr vert="horz" lIns="91440" tIns="45720" rIns="91440" bIns="45720" rtlCol="0" anchor="ctr">
            <a:normAutofit/>
          </a:bodyPr>
          <a:lstStyle/>
          <a:p>
            <a:pPr lvl="0" algn="ctr">
              <a:lnSpc>
                <a:spcPct val="90000"/>
              </a:lnSpc>
              <a:spcBef>
                <a:spcPct val="0"/>
              </a:spcBef>
            </a:pPr>
            <a:r>
              <a:rPr lang="es-UY" sz="2400" b="1" dirty="0" smtClean="0">
                <a:solidFill>
                  <a:srgbClr val="0084D1"/>
                </a:solidFill>
                <a:latin typeface="Arial Rounded MT Bold" panose="020F0704030504030204" pitchFamily="34" charset="0"/>
              </a:rPr>
              <a:t>No contamos con avances significativos.</a:t>
            </a:r>
            <a:endParaRPr kumimoji="0" lang="es-UY" sz="2400" b="1" i="0" u="none" strike="noStrike" kern="1200" cap="none" spc="0" normalizeH="0" baseline="0" noProof="0" dirty="0">
              <a:ln>
                <a:noFill/>
              </a:ln>
              <a:solidFill>
                <a:schemeClr val="accent1">
                  <a:lumMod val="60000"/>
                  <a:lumOff val="40000"/>
                </a:schemeClr>
              </a:solidFill>
              <a:effectLst/>
              <a:uLnTx/>
              <a:uFillTx/>
              <a:latin typeface="Arial Rounded MT Bold" panose="020F0704030504030204" pitchFamily="34" charset="0"/>
              <a:ea typeface="+mj-ea"/>
              <a:cs typeface="+mj-cs"/>
            </a:endParaRPr>
          </a:p>
        </p:txBody>
      </p:sp>
    </p:spTree>
    <p:extLst>
      <p:ext uri="{BB962C8B-B14F-4D97-AF65-F5344CB8AC3E}">
        <p14:creationId xmlns="" xmlns:p14="http://schemas.microsoft.com/office/powerpoint/2010/main" val="3632722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COMPRADORES</a:t>
            </a:r>
            <a:br>
              <a:rPr lang="es-UY" dirty="0" smtClean="0"/>
            </a:br>
            <a:r>
              <a:rPr lang="es-UY" sz="2200" dirty="0" smtClean="0"/>
              <a:t>Directores  y  Jefes  del  área  de  compras  y/o  adquisiciones</a:t>
            </a:r>
            <a:endParaRPr lang="es-UY" sz="2200" dirty="0"/>
          </a:p>
        </p:txBody>
      </p:sp>
      <p:graphicFrame>
        <p:nvGraphicFramePr>
          <p:cNvPr id="6" name="Marcador de contenido 5"/>
          <p:cNvGraphicFramePr>
            <a:graphicFrameLocks noGrp="1"/>
          </p:cNvGraphicFramePr>
          <p:nvPr>
            <p:ph idx="1"/>
            <p:extLst>
              <p:ext uri="{D42A27DB-BD31-4B8C-83A1-F6EECF244321}">
                <p14:modId xmlns="" xmlns:p14="http://schemas.microsoft.com/office/powerpoint/2010/main" val="994814098"/>
              </p:ext>
            </p:extLst>
          </p:nvPr>
        </p:nvGraphicFramePr>
        <p:xfrm>
          <a:off x="647294" y="2169306"/>
          <a:ext cx="4995081" cy="2735381"/>
        </p:xfrm>
        <a:graphic>
          <a:graphicData uri="http://schemas.openxmlformats.org/drawingml/2006/table">
            <a:tbl>
              <a:tblPr firstRow="1" firstCol="1" bandRow="1">
                <a:tableStyleId>{5C22544A-7EE6-4342-B048-85BDC9FD1C3A}</a:tableStyleId>
              </a:tblPr>
              <a:tblGrid>
                <a:gridCol w="2559476"/>
                <a:gridCol w="1230487"/>
                <a:gridCol w="1205118"/>
              </a:tblGrid>
              <a:tr h="368923">
                <a:tc>
                  <a:txBody>
                    <a:bodyPr/>
                    <a:lstStyle/>
                    <a:p>
                      <a:pPr>
                        <a:lnSpc>
                          <a:spcPct val="107000"/>
                        </a:lnSpc>
                        <a:spcAft>
                          <a:spcPts val="0"/>
                        </a:spcAft>
                      </a:pP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UY" sz="1600" dirty="0" smtClean="0">
                          <a:effectLst/>
                        </a:rPr>
                        <a:t>Femenino  (%)</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UY" sz="1600" dirty="0" smtClean="0">
                          <a:effectLst/>
                        </a:rPr>
                        <a:t>Masculino  </a:t>
                      </a:r>
                      <a:r>
                        <a:rPr lang="es-UY" sz="1400" dirty="0" smtClean="0">
                          <a:effectLst/>
                        </a:rPr>
                        <a:t>(%)</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8923">
                <a:tc>
                  <a:txBody>
                    <a:bodyPr/>
                    <a:lstStyle/>
                    <a:p>
                      <a:pPr>
                        <a:lnSpc>
                          <a:spcPct val="107000"/>
                        </a:lnSpc>
                        <a:spcAft>
                          <a:spcPts val="0"/>
                        </a:spcAft>
                      </a:pPr>
                      <a:r>
                        <a:rPr lang="es-UY" sz="1600" b="1" dirty="0" smtClean="0">
                          <a:solidFill>
                            <a:schemeClr val="tx1"/>
                          </a:solidFill>
                          <a:effectLst/>
                        </a:rPr>
                        <a:t>Administración  Central</a:t>
                      </a:r>
                      <a:endParaRPr lang="es-UY"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57</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UY" sz="1600" dirty="0" smtClean="0">
                          <a:effectLst/>
                        </a:rPr>
                        <a:t>43</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8923">
                <a:tc>
                  <a:txBody>
                    <a:bodyPr/>
                    <a:lstStyle/>
                    <a:p>
                      <a:pPr>
                        <a:lnSpc>
                          <a:spcPct val="107000"/>
                        </a:lnSpc>
                        <a:spcAft>
                          <a:spcPts val="0"/>
                        </a:spcAft>
                      </a:pPr>
                      <a:r>
                        <a:rPr lang="es-UY" sz="1600" b="1" dirty="0" smtClean="0">
                          <a:solidFill>
                            <a:schemeClr val="tx1"/>
                          </a:solidFill>
                          <a:effectLst/>
                        </a:rPr>
                        <a:t>Empresas  Públicas</a:t>
                      </a:r>
                      <a:endParaRPr lang="es-UY"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65</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35</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r>
              <a:tr h="368923">
                <a:tc>
                  <a:txBody>
                    <a:bodyPr/>
                    <a:lstStyle/>
                    <a:p>
                      <a:pPr>
                        <a:lnSpc>
                          <a:spcPct val="107000"/>
                        </a:lnSpc>
                        <a:spcAft>
                          <a:spcPts val="0"/>
                        </a:spcAft>
                      </a:pPr>
                      <a:r>
                        <a:rPr lang="es-UY" sz="1600" b="1" dirty="0" smtClean="0">
                          <a:solidFill>
                            <a:schemeClr val="tx1"/>
                          </a:solidFill>
                          <a:effectLst/>
                        </a:rPr>
                        <a:t>Gobiernos  Departamentales</a:t>
                      </a:r>
                      <a:endParaRPr lang="es-UY"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32</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UY" sz="1600" dirty="0" smtClean="0">
                          <a:effectLst/>
                        </a:rPr>
                        <a:t>68</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8923">
                <a:tc>
                  <a:txBody>
                    <a:bodyPr/>
                    <a:lstStyle/>
                    <a:p>
                      <a:pPr>
                        <a:lnSpc>
                          <a:spcPct val="107000"/>
                        </a:lnSpc>
                        <a:spcAft>
                          <a:spcPts val="0"/>
                        </a:spcAft>
                      </a:pPr>
                      <a:r>
                        <a:rPr lang="es-UY" sz="1600" b="1" dirty="0" smtClean="0">
                          <a:solidFill>
                            <a:schemeClr val="tx1"/>
                          </a:solidFill>
                          <a:effectLst/>
                        </a:rPr>
                        <a:t>Organismos  220</a:t>
                      </a:r>
                      <a:endParaRPr lang="es-UY"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88</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13</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r>
              <a:tr h="368923">
                <a:tc>
                  <a:txBody>
                    <a:bodyPr/>
                    <a:lstStyle/>
                    <a:p>
                      <a:pPr>
                        <a:lnSpc>
                          <a:spcPct val="107000"/>
                        </a:lnSpc>
                        <a:spcAft>
                          <a:spcPts val="0"/>
                        </a:spcAft>
                      </a:pPr>
                      <a:r>
                        <a:rPr lang="es-UY" sz="1600" b="1" dirty="0" smtClean="0">
                          <a:solidFill>
                            <a:schemeClr val="tx1"/>
                          </a:solidFill>
                          <a:effectLst/>
                        </a:rPr>
                        <a:t>Poder  Legislativo</a:t>
                      </a:r>
                      <a:endParaRPr lang="es-UY"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33</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UY" sz="1600" dirty="0" smtClean="0">
                          <a:effectLst/>
                        </a:rPr>
                        <a:t>67</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8923">
                <a:tc>
                  <a:txBody>
                    <a:bodyPr/>
                    <a:lstStyle/>
                    <a:p>
                      <a:pPr>
                        <a:lnSpc>
                          <a:spcPct val="107000"/>
                        </a:lnSpc>
                        <a:spcAft>
                          <a:spcPts val="0"/>
                        </a:spcAft>
                      </a:pPr>
                      <a:r>
                        <a:rPr lang="es-UY" sz="1600" b="1" dirty="0" smtClean="0">
                          <a:solidFill>
                            <a:schemeClr val="accent1">
                              <a:lumMod val="75000"/>
                            </a:schemeClr>
                          </a:solidFill>
                          <a:effectLst/>
                        </a:rPr>
                        <a:t>Total  general</a:t>
                      </a:r>
                      <a:endParaRPr lang="es-UY"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b="1" dirty="0" smtClean="0">
                          <a:solidFill>
                            <a:schemeClr val="accent1">
                              <a:lumMod val="75000"/>
                            </a:schemeClr>
                          </a:solidFill>
                          <a:effectLst/>
                        </a:rPr>
                        <a:t>55</a:t>
                      </a:r>
                      <a:endParaRPr lang="es-UY"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b="1" dirty="0" smtClean="0">
                          <a:solidFill>
                            <a:schemeClr val="accent1">
                              <a:lumMod val="75000"/>
                            </a:schemeClr>
                          </a:solidFill>
                          <a:effectLst/>
                        </a:rPr>
                        <a:t>45</a:t>
                      </a:r>
                      <a:endParaRPr lang="es-UY"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r>
            </a:tbl>
          </a:graphicData>
        </a:graphic>
      </p:graphicFrame>
      <p:sp>
        <p:nvSpPr>
          <p:cNvPr id="4" name="Marcador de número de diapositiva 3"/>
          <p:cNvSpPr>
            <a:spLocks noGrp="1"/>
          </p:cNvSpPr>
          <p:nvPr>
            <p:ph type="sldNum" sz="quarter" idx="12"/>
          </p:nvPr>
        </p:nvSpPr>
        <p:spPr/>
        <p:txBody>
          <a:bodyPr/>
          <a:lstStyle/>
          <a:p>
            <a:fld id="{F56535A9-02E5-4B18-82EE-E51444734251}" type="slidenum">
              <a:rPr lang="es-UY" smtClean="0"/>
              <a:pPr/>
              <a:t>31</a:t>
            </a:fld>
            <a:endParaRPr lang="es-UY" dirty="0"/>
          </a:p>
        </p:txBody>
      </p:sp>
      <p:sp>
        <p:nvSpPr>
          <p:cNvPr id="7" name="CuadroTexto 6"/>
          <p:cNvSpPr txBox="1"/>
          <p:nvPr/>
        </p:nvSpPr>
        <p:spPr>
          <a:xfrm>
            <a:off x="6069904" y="1812962"/>
            <a:ext cx="2777213" cy="3785652"/>
          </a:xfrm>
          <a:prstGeom prst="rect">
            <a:avLst/>
          </a:prstGeom>
          <a:solidFill>
            <a:schemeClr val="accent4">
              <a:lumMod val="40000"/>
              <a:lumOff val="60000"/>
            </a:schemeClr>
          </a:solidFill>
        </p:spPr>
        <p:txBody>
          <a:bodyPr wrap="square" rtlCol="0">
            <a:spAutoFit/>
          </a:bodyPr>
          <a:lstStyle/>
          <a:p>
            <a:pPr algn="just"/>
            <a:r>
              <a:rPr lang="es-UY" sz="1600" dirty="0" smtClean="0"/>
              <a:t>En  el  Estado,  el  55%  de  los  funcionarios  públicos  en  cargos  de  Dirección  o  Jefatura  en  compras  y/o  adquisiciones,  son  mujeres.</a:t>
            </a:r>
          </a:p>
          <a:p>
            <a:pPr algn="just"/>
            <a:r>
              <a:rPr lang="es-UY" sz="1600" dirty="0" smtClean="0"/>
              <a:t>La  diferencia  entre  ambos  sexos  es  baja  (10  puntos  porcentuales).  Esto  se  explica  porque  en  dos  grupos  de  organismos  (Gobiernos  Departamentales  y  Poder  Legislativo)  la  cuota  representativa  del  género  masculino  es  superior  (casi  el  doble).</a:t>
            </a:r>
            <a:endParaRPr lang="es-UY" sz="1600" dirty="0"/>
          </a:p>
        </p:txBody>
      </p:sp>
      <p:sp>
        <p:nvSpPr>
          <p:cNvPr id="8" name="7 Rectángulo"/>
          <p:cNvSpPr/>
          <p:nvPr/>
        </p:nvSpPr>
        <p:spPr>
          <a:xfrm>
            <a:off x="226727" y="6284582"/>
            <a:ext cx="1794081" cy="430887"/>
          </a:xfrm>
          <a:prstGeom prst="rect">
            <a:avLst/>
          </a:prstGeom>
        </p:spPr>
        <p:txBody>
          <a:bodyPr wrap="none">
            <a:spAutoFit/>
          </a:bodyPr>
          <a:lstStyle/>
          <a:p>
            <a:r>
              <a:rPr lang="es-UY" sz="1100" dirty="0" smtClean="0"/>
              <a:t>Fuente:  elaboración  propia</a:t>
            </a:r>
          </a:p>
          <a:p>
            <a:pPr algn="r"/>
            <a:r>
              <a:rPr lang="es-UY" sz="1100" dirty="0" smtClean="0"/>
              <a:t>Cifras  a  mayo  2015</a:t>
            </a:r>
            <a:endParaRPr lang="es-UY" sz="1100" dirty="0"/>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COMPRADORES</a:t>
            </a:r>
            <a:br>
              <a:rPr lang="es-UY" dirty="0" smtClean="0"/>
            </a:br>
            <a:r>
              <a:rPr lang="es-UY" sz="2200" dirty="0" smtClean="0"/>
              <a:t>Usuarios del  Sistema  de  Información  de  Compras  y  Contrataciones  Estatales  (SICE)</a:t>
            </a:r>
            <a:endParaRPr lang="es-UY" sz="2200" dirty="0"/>
          </a:p>
        </p:txBody>
      </p:sp>
      <p:sp>
        <p:nvSpPr>
          <p:cNvPr id="4" name="Marcador de número de diapositiva 3"/>
          <p:cNvSpPr>
            <a:spLocks noGrp="1"/>
          </p:cNvSpPr>
          <p:nvPr>
            <p:ph type="sldNum" sz="quarter" idx="12"/>
          </p:nvPr>
        </p:nvSpPr>
        <p:spPr/>
        <p:txBody>
          <a:bodyPr/>
          <a:lstStyle/>
          <a:p>
            <a:fld id="{F56535A9-02E5-4B18-82EE-E51444734251}" type="slidenum">
              <a:rPr lang="es-UY" smtClean="0"/>
              <a:pPr/>
              <a:t>32</a:t>
            </a:fld>
            <a:endParaRPr lang="es-UY" dirty="0"/>
          </a:p>
        </p:txBody>
      </p:sp>
      <p:graphicFrame>
        <p:nvGraphicFramePr>
          <p:cNvPr id="5" name="Gráfico 4"/>
          <p:cNvGraphicFramePr/>
          <p:nvPr>
            <p:extLst>
              <p:ext uri="{D42A27DB-BD31-4B8C-83A1-F6EECF244321}">
                <p14:modId xmlns="" xmlns:p14="http://schemas.microsoft.com/office/powerpoint/2010/main" val="3690605631"/>
              </p:ext>
            </p:extLst>
          </p:nvPr>
        </p:nvGraphicFramePr>
        <p:xfrm>
          <a:off x="266667" y="2089804"/>
          <a:ext cx="5160356" cy="368160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5626775" y="2766950"/>
            <a:ext cx="2784145" cy="830997"/>
          </a:xfrm>
          <a:prstGeom prst="rect">
            <a:avLst/>
          </a:prstGeom>
          <a:solidFill>
            <a:schemeClr val="accent4">
              <a:lumMod val="40000"/>
              <a:lumOff val="60000"/>
            </a:schemeClr>
          </a:solidFill>
        </p:spPr>
        <p:txBody>
          <a:bodyPr wrap="square" rtlCol="0">
            <a:spAutoFit/>
          </a:bodyPr>
          <a:lstStyle/>
          <a:p>
            <a:pPr algn="just"/>
            <a:r>
              <a:rPr lang="es-UY" sz="1600" dirty="0" smtClean="0"/>
              <a:t>De  los  funcionarios  públicos  que  son  usuarios  del  SICE,  el  71%  son  mujeres.</a:t>
            </a:r>
            <a:endParaRPr lang="es-UY" sz="1600" dirty="0"/>
          </a:p>
        </p:txBody>
      </p:sp>
      <p:sp>
        <p:nvSpPr>
          <p:cNvPr id="7" name="6 Rectángulo"/>
          <p:cNvSpPr/>
          <p:nvPr/>
        </p:nvSpPr>
        <p:spPr>
          <a:xfrm>
            <a:off x="226727" y="6284582"/>
            <a:ext cx="1794081" cy="430887"/>
          </a:xfrm>
          <a:prstGeom prst="rect">
            <a:avLst/>
          </a:prstGeom>
        </p:spPr>
        <p:txBody>
          <a:bodyPr wrap="none">
            <a:spAutoFit/>
          </a:bodyPr>
          <a:lstStyle/>
          <a:p>
            <a:r>
              <a:rPr lang="es-UY" sz="1100" dirty="0" smtClean="0"/>
              <a:t>Fuente:  elaboración  propia</a:t>
            </a:r>
          </a:p>
          <a:p>
            <a:pPr algn="r"/>
            <a:r>
              <a:rPr lang="es-UY" sz="1100" dirty="0" smtClean="0"/>
              <a:t>Cifras  a  mayo  2015</a:t>
            </a:r>
            <a:endParaRPr lang="es-UY" sz="1100" dirty="0"/>
          </a:p>
        </p:txBody>
      </p:sp>
    </p:spTree>
    <p:extLst>
      <p:ext uri="{BB962C8B-B14F-4D97-AF65-F5344CB8AC3E}">
        <p14:creationId xmlns="" xmlns:p14="http://schemas.microsoft.com/office/powerpoint/2010/main" val="199578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COMPRADORES</a:t>
            </a:r>
            <a:br>
              <a:rPr lang="es-UY" dirty="0" smtClean="0"/>
            </a:br>
            <a:r>
              <a:rPr lang="es-UY" sz="2200" dirty="0" smtClean="0"/>
              <a:t>Funcionarios  públicos  usuarios  del  Registro  Único  de  Proveedores  del  Estado  (RUPE)</a:t>
            </a:r>
            <a:endParaRPr lang="es-UY" sz="2200" dirty="0"/>
          </a:p>
        </p:txBody>
      </p:sp>
      <p:sp>
        <p:nvSpPr>
          <p:cNvPr id="3" name="Marcador de contenido 2"/>
          <p:cNvSpPr>
            <a:spLocks noGrp="1"/>
          </p:cNvSpPr>
          <p:nvPr>
            <p:ph idx="1"/>
          </p:nvPr>
        </p:nvSpPr>
        <p:spPr>
          <a:xfrm>
            <a:off x="628650" y="1825626"/>
            <a:ext cx="7886700" cy="451410"/>
          </a:xfrm>
        </p:spPr>
        <p:txBody>
          <a:bodyPr>
            <a:normAutofit/>
          </a:bodyPr>
          <a:lstStyle/>
          <a:p>
            <a:pPr marL="0" indent="0">
              <a:buNone/>
            </a:pPr>
            <a:r>
              <a:rPr lang="es-UY" sz="1600" u="sng" dirty="0" smtClean="0"/>
              <a:t>Perfiles  de  los  funcionarios  públicos  en  RUPE</a:t>
            </a:r>
            <a:r>
              <a:rPr lang="es-UY" sz="1600" dirty="0" smtClean="0"/>
              <a:t>:  verificador,  validador,  activador  </a:t>
            </a:r>
            <a:endParaRPr lang="es-UY" sz="1600" dirty="0"/>
          </a:p>
        </p:txBody>
      </p:sp>
      <p:sp>
        <p:nvSpPr>
          <p:cNvPr id="4" name="Marcador de número de diapositiva 3"/>
          <p:cNvSpPr>
            <a:spLocks noGrp="1"/>
          </p:cNvSpPr>
          <p:nvPr>
            <p:ph type="sldNum" sz="quarter" idx="12"/>
          </p:nvPr>
        </p:nvSpPr>
        <p:spPr/>
        <p:txBody>
          <a:bodyPr/>
          <a:lstStyle/>
          <a:p>
            <a:fld id="{F56535A9-02E5-4B18-82EE-E51444734251}" type="slidenum">
              <a:rPr lang="es-UY" smtClean="0"/>
              <a:pPr/>
              <a:t>33</a:t>
            </a:fld>
            <a:endParaRPr lang="es-UY" dirty="0"/>
          </a:p>
        </p:txBody>
      </p:sp>
      <p:graphicFrame>
        <p:nvGraphicFramePr>
          <p:cNvPr id="6" name="Tabla 5"/>
          <p:cNvGraphicFramePr>
            <a:graphicFrameLocks noGrp="1"/>
          </p:cNvGraphicFramePr>
          <p:nvPr>
            <p:extLst>
              <p:ext uri="{D42A27DB-BD31-4B8C-83A1-F6EECF244321}">
                <p14:modId xmlns="" xmlns:p14="http://schemas.microsoft.com/office/powerpoint/2010/main" val="4131572231"/>
              </p:ext>
            </p:extLst>
          </p:nvPr>
        </p:nvGraphicFramePr>
        <p:xfrm>
          <a:off x="696035" y="2583086"/>
          <a:ext cx="5048601" cy="2735375"/>
        </p:xfrm>
        <a:graphic>
          <a:graphicData uri="http://schemas.openxmlformats.org/drawingml/2006/table">
            <a:tbl>
              <a:tblPr firstRow="1" firstCol="1" bandRow="1">
                <a:tableStyleId>{5C22544A-7EE6-4342-B048-85BDC9FD1C3A}</a:tableStyleId>
              </a:tblPr>
              <a:tblGrid>
                <a:gridCol w="2758864"/>
                <a:gridCol w="1131583"/>
                <a:gridCol w="1158154"/>
              </a:tblGrid>
              <a:tr h="368922">
                <a:tc>
                  <a:txBody>
                    <a:bodyPr/>
                    <a:lstStyle/>
                    <a:p>
                      <a:pPr>
                        <a:lnSpc>
                          <a:spcPct val="107000"/>
                        </a:lnSpc>
                        <a:spcAft>
                          <a:spcPts val="0"/>
                        </a:spcAft>
                      </a:pP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UY" sz="1600" dirty="0" smtClean="0">
                          <a:effectLst/>
                        </a:rPr>
                        <a:t>Femenino</a:t>
                      </a:r>
                    </a:p>
                    <a:p>
                      <a:pPr algn="ctr">
                        <a:lnSpc>
                          <a:spcPct val="107000"/>
                        </a:lnSpc>
                        <a:spcAft>
                          <a:spcPts val="0"/>
                        </a:spcAft>
                      </a:pPr>
                      <a:r>
                        <a:rPr lang="es-UY"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UY" sz="1600" dirty="0" smtClean="0">
                          <a:effectLst/>
                        </a:rPr>
                        <a:t>Masculino</a:t>
                      </a:r>
                    </a:p>
                    <a:p>
                      <a:pPr algn="ctr">
                        <a:lnSpc>
                          <a:spcPct val="107000"/>
                        </a:lnSpc>
                        <a:spcAft>
                          <a:spcPts val="0"/>
                        </a:spcAft>
                      </a:pPr>
                      <a:r>
                        <a:rPr lang="es-UY"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8922">
                <a:tc>
                  <a:txBody>
                    <a:bodyPr/>
                    <a:lstStyle/>
                    <a:p>
                      <a:pPr>
                        <a:lnSpc>
                          <a:spcPct val="107000"/>
                        </a:lnSpc>
                        <a:spcAft>
                          <a:spcPts val="0"/>
                        </a:spcAft>
                      </a:pPr>
                      <a:r>
                        <a:rPr lang="es-UY" sz="1600" dirty="0" smtClean="0">
                          <a:solidFill>
                            <a:schemeClr val="tx1"/>
                          </a:solidFill>
                          <a:effectLst/>
                        </a:rPr>
                        <a:t>Administración  Central</a:t>
                      </a:r>
                      <a:endParaRPr lang="es-UY"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74</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26</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r>
              <a:tr h="368922">
                <a:tc>
                  <a:txBody>
                    <a:bodyPr/>
                    <a:lstStyle/>
                    <a:p>
                      <a:pPr>
                        <a:lnSpc>
                          <a:spcPct val="107000"/>
                        </a:lnSpc>
                        <a:spcAft>
                          <a:spcPts val="0"/>
                        </a:spcAft>
                      </a:pPr>
                      <a:r>
                        <a:rPr lang="es-UY" sz="1600" dirty="0" smtClean="0">
                          <a:solidFill>
                            <a:schemeClr val="tx1"/>
                          </a:solidFill>
                          <a:effectLst/>
                        </a:rPr>
                        <a:t>Empresas  Públicas</a:t>
                      </a:r>
                      <a:endParaRPr lang="es-UY"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64</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36</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r>
              <a:tr h="368922">
                <a:tc>
                  <a:txBody>
                    <a:bodyPr/>
                    <a:lstStyle/>
                    <a:p>
                      <a:pPr>
                        <a:lnSpc>
                          <a:spcPct val="107000"/>
                        </a:lnSpc>
                        <a:spcAft>
                          <a:spcPts val="0"/>
                        </a:spcAft>
                      </a:pPr>
                      <a:r>
                        <a:rPr lang="es-UY" sz="1600" dirty="0" smtClean="0">
                          <a:solidFill>
                            <a:schemeClr val="tx1"/>
                          </a:solidFill>
                          <a:effectLst/>
                        </a:rPr>
                        <a:t>Gobiernos  Departamentales</a:t>
                      </a:r>
                      <a:endParaRPr lang="es-UY"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100</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0</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r>
              <a:tr h="368922">
                <a:tc>
                  <a:txBody>
                    <a:bodyPr/>
                    <a:lstStyle/>
                    <a:p>
                      <a:pPr>
                        <a:lnSpc>
                          <a:spcPct val="107000"/>
                        </a:lnSpc>
                        <a:spcAft>
                          <a:spcPts val="0"/>
                        </a:spcAft>
                      </a:pPr>
                      <a:r>
                        <a:rPr lang="es-UY" sz="1600" dirty="0" smtClean="0">
                          <a:solidFill>
                            <a:schemeClr val="tx1"/>
                          </a:solidFill>
                          <a:effectLst/>
                        </a:rPr>
                        <a:t>Organismos  220</a:t>
                      </a:r>
                      <a:endParaRPr lang="es-UY"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72</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dirty="0" smtClean="0">
                          <a:effectLst/>
                        </a:rPr>
                        <a:t>28</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r>
              <a:tr h="368922">
                <a:tc>
                  <a:txBody>
                    <a:bodyPr/>
                    <a:lstStyle/>
                    <a:p>
                      <a:pPr>
                        <a:lnSpc>
                          <a:spcPct val="107000"/>
                        </a:lnSpc>
                        <a:spcAft>
                          <a:spcPts val="0"/>
                        </a:spcAft>
                      </a:pPr>
                      <a:r>
                        <a:rPr lang="es-UY" sz="1600" dirty="0" smtClean="0">
                          <a:solidFill>
                            <a:schemeClr val="tx1"/>
                          </a:solidFill>
                          <a:effectLst/>
                        </a:rPr>
                        <a:t>Poder  Legislativo</a:t>
                      </a:r>
                      <a:endParaRPr lang="es-UY"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82</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07000"/>
                        </a:lnSpc>
                        <a:spcAft>
                          <a:spcPts val="0"/>
                        </a:spcAft>
                      </a:pPr>
                      <a:r>
                        <a:rPr lang="es-UY" sz="1600" dirty="0" smtClean="0">
                          <a:effectLst/>
                        </a:rPr>
                        <a:t>18</a:t>
                      </a:r>
                      <a:endParaRPr lang="es-U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20000"/>
                        <a:lumOff val="80000"/>
                      </a:schemeClr>
                    </a:solidFill>
                  </a:tcPr>
                </a:tc>
              </a:tr>
              <a:tr h="368922">
                <a:tc>
                  <a:txBody>
                    <a:bodyPr/>
                    <a:lstStyle/>
                    <a:p>
                      <a:pPr>
                        <a:lnSpc>
                          <a:spcPct val="107000"/>
                        </a:lnSpc>
                        <a:spcAft>
                          <a:spcPts val="0"/>
                        </a:spcAft>
                      </a:pPr>
                      <a:r>
                        <a:rPr lang="es-UY" sz="1600" b="1" dirty="0" smtClean="0">
                          <a:solidFill>
                            <a:schemeClr val="accent1">
                              <a:lumMod val="75000"/>
                            </a:schemeClr>
                          </a:solidFill>
                          <a:effectLst/>
                        </a:rPr>
                        <a:t>Total  general</a:t>
                      </a:r>
                      <a:endParaRPr lang="es-UY"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b="1" dirty="0" smtClean="0">
                          <a:solidFill>
                            <a:schemeClr val="accent1">
                              <a:lumMod val="75000"/>
                            </a:schemeClr>
                          </a:solidFill>
                          <a:effectLst/>
                        </a:rPr>
                        <a:t>70</a:t>
                      </a:r>
                      <a:endParaRPr lang="es-UY"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c>
                  <a:txBody>
                    <a:bodyPr/>
                    <a:lstStyle/>
                    <a:p>
                      <a:pPr algn="ctr">
                        <a:lnSpc>
                          <a:spcPct val="107000"/>
                        </a:lnSpc>
                        <a:spcAft>
                          <a:spcPts val="0"/>
                        </a:spcAft>
                      </a:pPr>
                      <a:r>
                        <a:rPr lang="es-UY" sz="1600" b="1" dirty="0" smtClean="0">
                          <a:solidFill>
                            <a:schemeClr val="accent1">
                              <a:lumMod val="75000"/>
                            </a:schemeClr>
                          </a:solidFill>
                          <a:effectLst/>
                        </a:rPr>
                        <a:t>30</a:t>
                      </a:r>
                      <a:endParaRPr lang="es-UY"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solidFill>
                  </a:tcPr>
                </a:tc>
              </a:tr>
            </a:tbl>
          </a:graphicData>
        </a:graphic>
      </p:graphicFrame>
      <p:sp>
        <p:nvSpPr>
          <p:cNvPr id="7" name="CuadroTexto 6"/>
          <p:cNvSpPr txBox="1"/>
          <p:nvPr/>
        </p:nvSpPr>
        <p:spPr>
          <a:xfrm>
            <a:off x="6332559" y="2729551"/>
            <a:ext cx="2238235" cy="2062103"/>
          </a:xfrm>
          <a:prstGeom prst="rect">
            <a:avLst/>
          </a:prstGeom>
          <a:solidFill>
            <a:schemeClr val="accent4">
              <a:lumMod val="40000"/>
              <a:lumOff val="60000"/>
            </a:schemeClr>
          </a:solidFill>
        </p:spPr>
        <p:txBody>
          <a:bodyPr wrap="square" rtlCol="0">
            <a:spAutoFit/>
          </a:bodyPr>
          <a:lstStyle/>
          <a:p>
            <a:pPr algn="just"/>
            <a:r>
              <a:rPr lang="es-UY" sz="1600" dirty="0" smtClean="0"/>
              <a:t>Tanto  a  nivel  general  como  a  nivel  de  grupo  de  organismos,  se  detecta  que  la  mayoría  de  los  funcionarios  públicos  que  son  usuarios  de  RUPE,  son  mujeres.  </a:t>
            </a:r>
            <a:endParaRPr lang="es-UY" sz="1600" dirty="0"/>
          </a:p>
        </p:txBody>
      </p:sp>
      <p:sp>
        <p:nvSpPr>
          <p:cNvPr id="8" name="7 Rectángulo"/>
          <p:cNvSpPr/>
          <p:nvPr/>
        </p:nvSpPr>
        <p:spPr>
          <a:xfrm>
            <a:off x="226727" y="6284582"/>
            <a:ext cx="1794081" cy="430887"/>
          </a:xfrm>
          <a:prstGeom prst="rect">
            <a:avLst/>
          </a:prstGeom>
        </p:spPr>
        <p:txBody>
          <a:bodyPr wrap="none">
            <a:spAutoFit/>
          </a:bodyPr>
          <a:lstStyle/>
          <a:p>
            <a:r>
              <a:rPr lang="es-UY" sz="1100" dirty="0" smtClean="0"/>
              <a:t>Fuente:  elaboración  propia</a:t>
            </a:r>
          </a:p>
          <a:p>
            <a:pPr algn="r"/>
            <a:r>
              <a:rPr lang="es-UY" sz="1100" dirty="0" smtClean="0"/>
              <a:t>Cifras  a  mayo  2015</a:t>
            </a:r>
            <a:endParaRPr lang="es-UY" sz="1100" dirty="0"/>
          </a:p>
        </p:txBody>
      </p:sp>
    </p:spTree>
    <p:extLst>
      <p:ext uri="{BB962C8B-B14F-4D97-AF65-F5344CB8AC3E}">
        <p14:creationId xmlns="" xmlns:p14="http://schemas.microsoft.com/office/powerpoint/2010/main" val="1231498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PROVEEDORES</a:t>
            </a:r>
            <a:br>
              <a:rPr lang="es-UY" dirty="0" smtClean="0"/>
            </a:br>
            <a:r>
              <a:rPr lang="es-UY" sz="2200" dirty="0" smtClean="0"/>
              <a:t>Persona  física  con  actividad  empresarial  –  Unipersonal  o  Profesional  en  RUPE</a:t>
            </a:r>
            <a:endParaRPr lang="es-UY" sz="2200" dirty="0"/>
          </a:p>
        </p:txBody>
      </p:sp>
      <p:sp>
        <p:nvSpPr>
          <p:cNvPr id="4" name="Marcador de número de diapositiva 3"/>
          <p:cNvSpPr>
            <a:spLocks noGrp="1"/>
          </p:cNvSpPr>
          <p:nvPr>
            <p:ph type="sldNum" sz="quarter" idx="12"/>
          </p:nvPr>
        </p:nvSpPr>
        <p:spPr/>
        <p:txBody>
          <a:bodyPr/>
          <a:lstStyle/>
          <a:p>
            <a:fld id="{F56535A9-02E5-4B18-82EE-E51444734251}" type="slidenum">
              <a:rPr lang="es-UY" smtClean="0"/>
              <a:pPr/>
              <a:t>34</a:t>
            </a:fld>
            <a:endParaRPr lang="es-UY" dirty="0"/>
          </a:p>
        </p:txBody>
      </p:sp>
      <p:graphicFrame>
        <p:nvGraphicFramePr>
          <p:cNvPr id="5" name="Gráfico 4"/>
          <p:cNvGraphicFramePr/>
          <p:nvPr>
            <p:extLst>
              <p:ext uri="{D42A27DB-BD31-4B8C-83A1-F6EECF244321}">
                <p14:modId xmlns="" xmlns:p14="http://schemas.microsoft.com/office/powerpoint/2010/main" val="2536689536"/>
              </p:ext>
            </p:extLst>
          </p:nvPr>
        </p:nvGraphicFramePr>
        <p:xfrm>
          <a:off x="178130" y="1923803"/>
          <a:ext cx="5613070" cy="372396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5313331" y="2823054"/>
            <a:ext cx="3411940" cy="1815882"/>
          </a:xfrm>
          <a:prstGeom prst="rect">
            <a:avLst/>
          </a:prstGeom>
          <a:solidFill>
            <a:schemeClr val="accent4">
              <a:lumMod val="40000"/>
              <a:lumOff val="60000"/>
            </a:schemeClr>
          </a:solidFill>
        </p:spPr>
        <p:txBody>
          <a:bodyPr wrap="square" rtlCol="0">
            <a:spAutoFit/>
          </a:bodyPr>
          <a:lstStyle/>
          <a:p>
            <a:pPr algn="just"/>
            <a:r>
              <a:rPr lang="es-UY" sz="1600" dirty="0" smtClean="0"/>
              <a:t>Enfocándonos  en  los  proveedores  de  RUPE,  registrados  como  Unipersonales  o  Profesionales,  se  obtienen  resultados  diferentes  a  los  anteriores.  La  mayoría,  62%,  de  los  titulares  de  estas  empresas  son  hombres.</a:t>
            </a:r>
            <a:endParaRPr lang="es-UY" sz="1600" dirty="0"/>
          </a:p>
        </p:txBody>
      </p:sp>
      <p:sp>
        <p:nvSpPr>
          <p:cNvPr id="7" name="6 Rectángulo"/>
          <p:cNvSpPr/>
          <p:nvPr/>
        </p:nvSpPr>
        <p:spPr>
          <a:xfrm>
            <a:off x="226727" y="6284582"/>
            <a:ext cx="1794081" cy="430887"/>
          </a:xfrm>
          <a:prstGeom prst="rect">
            <a:avLst/>
          </a:prstGeom>
        </p:spPr>
        <p:txBody>
          <a:bodyPr wrap="none">
            <a:spAutoFit/>
          </a:bodyPr>
          <a:lstStyle/>
          <a:p>
            <a:r>
              <a:rPr lang="es-UY" sz="1100" dirty="0" smtClean="0"/>
              <a:t>Fuente:  elaboración  propia</a:t>
            </a:r>
          </a:p>
          <a:p>
            <a:pPr algn="r"/>
            <a:r>
              <a:rPr lang="es-UY" sz="1100" dirty="0" smtClean="0"/>
              <a:t>Cifras  a  mayo  2015</a:t>
            </a:r>
            <a:endParaRPr lang="es-UY" sz="1100" dirty="0"/>
          </a:p>
        </p:txBody>
      </p:sp>
    </p:spTree>
    <p:extLst>
      <p:ext uri="{BB962C8B-B14F-4D97-AF65-F5344CB8AC3E}">
        <p14:creationId xmlns="" xmlns:p14="http://schemas.microsoft.com/office/powerpoint/2010/main" val="4014027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flipH="1">
            <a:off x="6766804" y="4187546"/>
            <a:ext cx="1741353" cy="2099073"/>
          </a:xfrm>
          <a:prstGeom prst="rect">
            <a:avLst/>
          </a:prstGeom>
          <a:noFill/>
          <a:ln w="9525">
            <a:noFill/>
            <a:miter lim="800000"/>
            <a:headEnd/>
            <a:tailEnd/>
          </a:ln>
        </p:spPr>
      </p:pic>
      <p:sp>
        <p:nvSpPr>
          <p:cNvPr id="3" name="2 Marcador de contenido"/>
          <p:cNvSpPr>
            <a:spLocks noGrp="1"/>
          </p:cNvSpPr>
          <p:nvPr>
            <p:ph idx="1"/>
          </p:nvPr>
        </p:nvSpPr>
        <p:spPr>
          <a:xfrm>
            <a:off x="606616" y="1230490"/>
            <a:ext cx="7886700" cy="4329530"/>
          </a:xfrm>
        </p:spPr>
        <p:txBody>
          <a:bodyPr/>
          <a:lstStyle/>
          <a:p>
            <a:pPr marL="0" algn="ctr">
              <a:buNone/>
            </a:pPr>
            <a:r>
              <a:rPr lang="es-UY" sz="2400" b="1" i="1" dirty="0" smtClean="0"/>
              <a:t>La  igualdad  la  construimos  entre  todos.</a:t>
            </a:r>
          </a:p>
          <a:p>
            <a:pPr marL="0" algn="just">
              <a:buNone/>
            </a:pPr>
            <a:r>
              <a:rPr lang="es-UY" sz="2400" i="1" dirty="0" smtClean="0"/>
              <a:t>Es  una  responsabilidad  del  Estado,  pero  se  encarna,  se  visibiliza,  se  hace  realidad  en  la  relación  social,  que  no  es  ni  más  ni  menos  que  el  hecho  de  que  las  personas  concretas,  los  ciudadanos  concretos  de  carne  y  hueso  que  están  en  los  barrios,  que  están  en  la  cotidianeidad,  logren  ser  </a:t>
            </a:r>
            <a:r>
              <a:rPr lang="es-UY" sz="2400" i="1" dirty="0" err="1" smtClean="0"/>
              <a:t>concientes</a:t>
            </a:r>
            <a:r>
              <a:rPr lang="es-UY" sz="2400" i="1" dirty="0" smtClean="0"/>
              <a:t>  de  que  deben  respetar  los  derechos,  defender  sus  derechos,  asumir  su  ciudadanía.</a:t>
            </a:r>
          </a:p>
          <a:p>
            <a:endParaRPr lang="es-UY" dirty="0"/>
          </a:p>
        </p:txBody>
      </p:sp>
      <p:sp>
        <p:nvSpPr>
          <p:cNvPr id="4" name="3 Marcador de número de diapositiva"/>
          <p:cNvSpPr>
            <a:spLocks noGrp="1"/>
          </p:cNvSpPr>
          <p:nvPr>
            <p:ph type="sldNum" sz="quarter" idx="12"/>
          </p:nvPr>
        </p:nvSpPr>
        <p:spPr/>
        <p:txBody>
          <a:bodyPr/>
          <a:lstStyle/>
          <a:p>
            <a:fld id="{F56535A9-02E5-4B18-82EE-E51444734251}" type="slidenum">
              <a:rPr lang="es-UY" smtClean="0"/>
              <a:pPr/>
              <a:t>35</a:t>
            </a:fld>
            <a:endParaRPr lang="es-UY" dirty="0"/>
          </a:p>
        </p:txBody>
      </p:sp>
      <p:pic>
        <p:nvPicPr>
          <p:cNvPr id="7" name="Picture 2"/>
          <p:cNvPicPr>
            <a:picLocks noChangeAspect="1" noChangeArrowheads="1"/>
          </p:cNvPicPr>
          <p:nvPr/>
        </p:nvPicPr>
        <p:blipFill>
          <a:blip r:embed="rId2" cstate="print"/>
          <a:srcRect/>
          <a:stretch>
            <a:fillRect/>
          </a:stretch>
        </p:blipFill>
        <p:spPr bwMode="auto">
          <a:xfrm>
            <a:off x="671621" y="4360802"/>
            <a:ext cx="1298843" cy="1565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238535" y="2005071"/>
            <a:ext cx="6858000" cy="3249976"/>
          </a:xfrm>
        </p:spPr>
        <p:txBody>
          <a:bodyPr/>
          <a:lstStyle/>
          <a:p>
            <a:r>
              <a:rPr lang="es-UY" dirty="0" smtClean="0"/>
              <a:t>Muchas  gracias</a:t>
            </a:r>
          </a:p>
          <a:p>
            <a:endParaRPr lang="es-UY" dirty="0" smtClean="0">
              <a:solidFill>
                <a:schemeClr val="bg2">
                  <a:lumMod val="25000"/>
                </a:schemeClr>
              </a:solidFill>
            </a:endParaRPr>
          </a:p>
          <a:p>
            <a:r>
              <a:rPr lang="es-UY" sz="2400" dirty="0" err="1" smtClean="0">
                <a:solidFill>
                  <a:schemeClr val="bg2">
                    <a:lumMod val="25000"/>
                  </a:schemeClr>
                </a:solidFill>
              </a:rPr>
              <a:t>Cra</a:t>
            </a:r>
            <a:r>
              <a:rPr lang="es-UY" sz="2400" dirty="0" smtClean="0">
                <a:solidFill>
                  <a:schemeClr val="bg2">
                    <a:lumMod val="25000"/>
                  </a:schemeClr>
                </a:solidFill>
              </a:rPr>
              <a:t>.  Alicia  Alonso</a:t>
            </a:r>
          </a:p>
          <a:p>
            <a:r>
              <a:rPr lang="es-UY" sz="2400" dirty="0" smtClean="0">
                <a:solidFill>
                  <a:schemeClr val="bg2">
                    <a:lumMod val="50000"/>
                  </a:schemeClr>
                </a:solidFill>
              </a:rPr>
              <a:t>Coordinadora  General  de  la  Agencia  de  Compras  y  Contrataciones  del  Estado</a:t>
            </a:r>
          </a:p>
          <a:p>
            <a:r>
              <a:rPr lang="es-UY" sz="1800" dirty="0" smtClean="0">
                <a:solidFill>
                  <a:schemeClr val="bg2">
                    <a:lumMod val="50000"/>
                  </a:schemeClr>
                </a:solidFill>
              </a:rPr>
              <a:t>www.comprasestatales.gub.uy</a:t>
            </a:r>
            <a:endParaRPr lang="es-UY" sz="1800" dirty="0">
              <a:solidFill>
                <a:schemeClr val="bg2">
                  <a:lumMod val="50000"/>
                </a:schemeClr>
              </a:solidFill>
            </a:endParaRPr>
          </a:p>
        </p:txBody>
      </p:sp>
    </p:spTree>
    <p:extLst>
      <p:ext uri="{BB962C8B-B14F-4D97-AF65-F5344CB8AC3E}">
        <p14:creationId xmlns="" xmlns:p14="http://schemas.microsoft.com/office/powerpoint/2010/main" val="1307595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3200" y="161926"/>
            <a:ext cx="8244417" cy="865363"/>
          </a:xfrm>
        </p:spPr>
        <p:txBody>
          <a:bodyPr/>
          <a:lstStyle/>
          <a:p>
            <a:r>
              <a:rPr lang="es-UY" dirty="0" smtClean="0"/>
              <a:t>Composición  de  los  hogares</a:t>
            </a:r>
            <a:endParaRPr lang="es-UY" dirty="0"/>
          </a:p>
        </p:txBody>
      </p:sp>
      <p:sp>
        <p:nvSpPr>
          <p:cNvPr id="4" name="3 Marcador de número de diapositiva"/>
          <p:cNvSpPr>
            <a:spLocks noGrp="1"/>
          </p:cNvSpPr>
          <p:nvPr>
            <p:ph type="sldNum" sz="quarter" idx="12"/>
          </p:nvPr>
        </p:nvSpPr>
        <p:spPr/>
        <p:txBody>
          <a:bodyPr/>
          <a:lstStyle/>
          <a:p>
            <a:fld id="{F56535A9-02E5-4B18-82EE-E51444734251}" type="slidenum">
              <a:rPr lang="es-UY" smtClean="0"/>
              <a:pPr/>
              <a:t>37</a:t>
            </a:fld>
            <a:endParaRPr lang="es-UY" dirty="0"/>
          </a:p>
        </p:txBody>
      </p:sp>
      <p:pic>
        <p:nvPicPr>
          <p:cNvPr id="2051" name="Picture 3"/>
          <p:cNvPicPr>
            <a:picLocks noChangeAspect="1" noChangeArrowheads="1"/>
          </p:cNvPicPr>
          <p:nvPr/>
        </p:nvPicPr>
        <p:blipFill>
          <a:blip r:embed="rId2" cstate="print"/>
          <a:srcRect/>
          <a:stretch>
            <a:fillRect/>
          </a:stretch>
        </p:blipFill>
        <p:spPr bwMode="auto">
          <a:xfrm>
            <a:off x="203023" y="1177749"/>
            <a:ext cx="3838575" cy="18383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340889" y="2235200"/>
            <a:ext cx="5531119" cy="366553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6572250"/>
            <a:ext cx="432435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38</a:t>
            </a:fld>
            <a:endParaRPr lang="es-UY" dirty="0"/>
          </a:p>
        </p:txBody>
      </p:sp>
      <p:sp>
        <p:nvSpPr>
          <p:cNvPr id="6" name="1 Título"/>
          <p:cNvSpPr>
            <a:spLocks noGrp="1"/>
          </p:cNvSpPr>
          <p:nvPr>
            <p:ph type="title"/>
          </p:nvPr>
        </p:nvSpPr>
        <p:spPr>
          <a:xfrm>
            <a:off x="154516" y="150637"/>
            <a:ext cx="7886700" cy="865363"/>
          </a:xfrm>
        </p:spPr>
        <p:txBody>
          <a:bodyPr/>
          <a:lstStyle/>
          <a:p>
            <a:r>
              <a:rPr lang="es-UY" dirty="0" smtClean="0"/>
              <a:t>Educación</a:t>
            </a:r>
            <a:endParaRPr lang="es-UY" dirty="0"/>
          </a:p>
        </p:txBody>
      </p:sp>
      <p:pic>
        <p:nvPicPr>
          <p:cNvPr id="4099" name="Picture 3"/>
          <p:cNvPicPr>
            <a:picLocks noChangeAspect="1" noChangeArrowheads="1"/>
          </p:cNvPicPr>
          <p:nvPr/>
        </p:nvPicPr>
        <p:blipFill>
          <a:blip r:embed="rId2" cstate="print"/>
          <a:srcRect/>
          <a:stretch>
            <a:fillRect/>
          </a:stretch>
        </p:blipFill>
        <p:spPr bwMode="auto">
          <a:xfrm>
            <a:off x="0" y="1516063"/>
            <a:ext cx="9144000" cy="3961858"/>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0" y="6572250"/>
            <a:ext cx="4324350" cy="2857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39</a:t>
            </a:fld>
            <a:endParaRPr lang="es-UY"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1169735" y="1174930"/>
            <a:ext cx="6608310" cy="3762850"/>
          </a:xfrm>
          <a:prstGeom prst="rect">
            <a:avLst/>
          </a:prstGeom>
          <a:noFill/>
          <a:ln w="9525">
            <a:noFill/>
            <a:miter lim="800000"/>
            <a:headEnd/>
            <a:tailEnd/>
          </a:ln>
        </p:spPr>
      </p:pic>
      <p:sp>
        <p:nvSpPr>
          <p:cNvPr id="8" name="7 Rectángulo"/>
          <p:cNvSpPr/>
          <p:nvPr/>
        </p:nvSpPr>
        <p:spPr>
          <a:xfrm>
            <a:off x="553156" y="5419377"/>
            <a:ext cx="7800622" cy="584775"/>
          </a:xfrm>
          <a:prstGeom prst="rect">
            <a:avLst/>
          </a:prstGeom>
        </p:spPr>
        <p:txBody>
          <a:bodyPr wrap="square">
            <a:spAutoFit/>
          </a:bodyPr>
          <a:lstStyle/>
          <a:p>
            <a:r>
              <a:rPr lang="es-UY" sz="1600" dirty="0" smtClean="0"/>
              <a:t>En  el  censo  de  1988  por  primera  vez  la  cantidad  de  mujeres  superó  a  la  de  hombres.  </a:t>
            </a:r>
            <a:endParaRPr lang="es-UY" sz="1600" dirty="0"/>
          </a:p>
        </p:txBody>
      </p:sp>
      <p:sp>
        <p:nvSpPr>
          <p:cNvPr id="5" name="1 Título"/>
          <p:cNvSpPr>
            <a:spLocks noGrp="1"/>
          </p:cNvSpPr>
          <p:nvPr>
            <p:ph type="title"/>
          </p:nvPr>
        </p:nvSpPr>
        <p:spPr>
          <a:xfrm>
            <a:off x="154516" y="150637"/>
            <a:ext cx="7886700" cy="865363"/>
          </a:xfrm>
        </p:spPr>
        <p:txBody>
          <a:bodyPr/>
          <a:lstStyle/>
          <a:p>
            <a:r>
              <a:rPr lang="es-UY" dirty="0" smtClean="0"/>
              <a:t>Educación</a:t>
            </a:r>
            <a:endParaRPr lang="es-UY"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4</a:t>
            </a:fld>
            <a:endParaRPr lang="es-UY" dirty="0"/>
          </a:p>
        </p:txBody>
      </p:sp>
      <p:sp>
        <p:nvSpPr>
          <p:cNvPr id="17" name="16 Llamada con línea 1 (barra de énfasis)"/>
          <p:cNvSpPr/>
          <p:nvPr/>
        </p:nvSpPr>
        <p:spPr>
          <a:xfrm>
            <a:off x="1696599" y="3426246"/>
            <a:ext cx="6466900" cy="1416687"/>
          </a:xfrm>
          <a:prstGeom prst="accentCallout1">
            <a:avLst>
              <a:gd name="adj1" fmla="val 438"/>
              <a:gd name="adj2" fmla="val -1503"/>
              <a:gd name="adj3" fmla="val -52092"/>
              <a:gd name="adj4" fmla="val -4776"/>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10.783  –  Capacidad  civil  de  la  mujer.</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Se  equiparan  los  derechos  civiles  de  las  mujeres  a  los  del  hombre.</a:t>
            </a:r>
            <a:endParaRPr lang="es-UY" dirty="0">
              <a:cs typeface="Arial" pitchFamily="34" charset="0"/>
            </a:endParaRPr>
          </a:p>
        </p:txBody>
      </p:sp>
      <p:cxnSp>
        <p:nvCxnSpPr>
          <p:cNvPr id="18" name="17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18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0" name="19 Rectángulo"/>
          <p:cNvSpPr/>
          <p:nvPr/>
        </p:nvSpPr>
        <p:spPr>
          <a:xfrm>
            <a:off x="1007231" y="2040570"/>
            <a:ext cx="852792" cy="338554"/>
          </a:xfrm>
          <a:prstGeom prst="rect">
            <a:avLst/>
          </a:prstGeom>
        </p:spPr>
        <p:txBody>
          <a:bodyPr wrap="square">
            <a:spAutoFit/>
          </a:bodyPr>
          <a:lstStyle/>
          <a:p>
            <a:r>
              <a:rPr lang="es-UY" sz="1600" dirty="0" smtClean="0">
                <a:latin typeface="Arial Rounded MT Bold" panose="020F0704030504030204" pitchFamily="34" charset="0"/>
              </a:rPr>
              <a:t>1946</a:t>
            </a:r>
            <a:endParaRPr lang="es-UY" sz="1600" dirty="0"/>
          </a:p>
        </p:txBody>
      </p:sp>
      <p:sp>
        <p:nvSpPr>
          <p:cNvPr id="14"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516" y="150637"/>
            <a:ext cx="7886700" cy="865363"/>
          </a:xfrm>
        </p:spPr>
        <p:txBody>
          <a:bodyPr/>
          <a:lstStyle/>
          <a:p>
            <a:r>
              <a:rPr lang="es-UY" dirty="0" smtClean="0"/>
              <a:t>Trabajo</a:t>
            </a:r>
            <a:endParaRPr lang="es-UY" dirty="0"/>
          </a:p>
        </p:txBody>
      </p:sp>
      <p:sp>
        <p:nvSpPr>
          <p:cNvPr id="4" name="3 Marcador de número de diapositiva"/>
          <p:cNvSpPr>
            <a:spLocks noGrp="1"/>
          </p:cNvSpPr>
          <p:nvPr>
            <p:ph type="sldNum" sz="quarter" idx="12"/>
          </p:nvPr>
        </p:nvSpPr>
        <p:spPr/>
        <p:txBody>
          <a:bodyPr/>
          <a:lstStyle/>
          <a:p>
            <a:fld id="{F56535A9-02E5-4B18-82EE-E51444734251}" type="slidenum">
              <a:rPr lang="es-UY" smtClean="0"/>
              <a:pPr/>
              <a:t>40</a:t>
            </a:fld>
            <a:endParaRPr lang="es-UY" dirty="0"/>
          </a:p>
        </p:txBody>
      </p:sp>
      <p:pic>
        <p:nvPicPr>
          <p:cNvPr id="3074" name="Picture 2"/>
          <p:cNvPicPr>
            <a:picLocks noChangeAspect="1" noChangeArrowheads="1"/>
          </p:cNvPicPr>
          <p:nvPr/>
        </p:nvPicPr>
        <p:blipFill>
          <a:blip r:embed="rId2" cstate="print"/>
          <a:srcRect/>
          <a:stretch>
            <a:fillRect/>
          </a:stretch>
        </p:blipFill>
        <p:spPr bwMode="auto">
          <a:xfrm>
            <a:off x="1613607" y="1019705"/>
            <a:ext cx="5825772" cy="1570354"/>
          </a:xfrm>
          <a:prstGeom prst="rect">
            <a:avLst/>
          </a:prstGeom>
          <a:noFill/>
          <a:ln w="9525">
            <a:noFill/>
            <a:miter lim="800000"/>
            <a:headEnd/>
            <a:tailEnd/>
          </a:ln>
        </p:spPr>
      </p:pic>
      <p:pic>
        <p:nvPicPr>
          <p:cNvPr id="9" name="Picture 2"/>
          <p:cNvPicPr>
            <a:picLocks noGrp="1" noChangeAspect="1" noChangeArrowheads="1"/>
          </p:cNvPicPr>
          <p:nvPr>
            <p:ph idx="1"/>
          </p:nvPr>
        </p:nvPicPr>
        <p:blipFill>
          <a:blip r:embed="rId3" cstate="print"/>
          <a:srcRect/>
          <a:stretch>
            <a:fillRect/>
          </a:stretch>
        </p:blipFill>
        <p:spPr bwMode="auto">
          <a:xfrm>
            <a:off x="1649235" y="3041555"/>
            <a:ext cx="5619750" cy="3228975"/>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0" y="6572250"/>
            <a:ext cx="432435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41</a:t>
            </a:fld>
            <a:endParaRPr lang="es-UY" dirty="0"/>
          </a:p>
        </p:txBody>
      </p:sp>
      <p:sp>
        <p:nvSpPr>
          <p:cNvPr id="6" name="1 Título"/>
          <p:cNvSpPr>
            <a:spLocks noGrp="1"/>
          </p:cNvSpPr>
          <p:nvPr>
            <p:ph type="title"/>
          </p:nvPr>
        </p:nvSpPr>
        <p:spPr>
          <a:xfrm>
            <a:off x="154516" y="150637"/>
            <a:ext cx="7886700" cy="865363"/>
          </a:xfrm>
        </p:spPr>
        <p:txBody>
          <a:bodyPr/>
          <a:lstStyle/>
          <a:p>
            <a:r>
              <a:rPr lang="es-UY" dirty="0" smtClean="0"/>
              <a:t>Ocupación</a:t>
            </a:r>
            <a:endParaRPr lang="es-UY" dirty="0"/>
          </a:p>
        </p:txBody>
      </p:sp>
      <p:pic>
        <p:nvPicPr>
          <p:cNvPr id="5124" name="Picture 4"/>
          <p:cNvPicPr>
            <a:picLocks noChangeAspect="1" noChangeArrowheads="1"/>
          </p:cNvPicPr>
          <p:nvPr/>
        </p:nvPicPr>
        <p:blipFill>
          <a:blip r:embed="rId2" cstate="print"/>
          <a:srcRect l="2355" r="2477" b="4307"/>
          <a:stretch>
            <a:fillRect/>
          </a:stretch>
        </p:blipFill>
        <p:spPr bwMode="auto">
          <a:xfrm>
            <a:off x="158044" y="3063170"/>
            <a:ext cx="5475111" cy="3636786"/>
          </a:xfrm>
          <a:prstGeom prst="rect">
            <a:avLst/>
          </a:prstGeom>
          <a:noFill/>
          <a:ln w="9525">
            <a:noFill/>
            <a:miter lim="800000"/>
            <a:headEnd/>
            <a:tailEnd/>
          </a:ln>
        </p:spPr>
      </p:pic>
      <p:pic>
        <p:nvPicPr>
          <p:cNvPr id="5123" name="Picture 3"/>
          <p:cNvPicPr>
            <a:picLocks noGrp="1" noChangeAspect="1" noChangeArrowheads="1"/>
          </p:cNvPicPr>
          <p:nvPr>
            <p:ph idx="1"/>
          </p:nvPr>
        </p:nvPicPr>
        <p:blipFill>
          <a:blip r:embed="rId3" cstate="print"/>
          <a:srcRect/>
          <a:stretch>
            <a:fillRect/>
          </a:stretch>
        </p:blipFill>
        <p:spPr bwMode="auto">
          <a:xfrm>
            <a:off x="5019675" y="0"/>
            <a:ext cx="4124325" cy="29241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56535A9-02E5-4B18-82EE-E51444734251}" type="slidenum">
              <a:rPr lang="es-UY" smtClean="0"/>
              <a:pPr/>
              <a:t>42</a:t>
            </a:fld>
            <a:endParaRPr lang="es-UY" dirty="0"/>
          </a:p>
        </p:txBody>
      </p:sp>
      <p:sp>
        <p:nvSpPr>
          <p:cNvPr id="6" name="1 Título"/>
          <p:cNvSpPr>
            <a:spLocks noGrp="1"/>
          </p:cNvSpPr>
          <p:nvPr>
            <p:ph type="title"/>
          </p:nvPr>
        </p:nvSpPr>
        <p:spPr>
          <a:xfrm>
            <a:off x="154516" y="150637"/>
            <a:ext cx="7886700" cy="865363"/>
          </a:xfrm>
        </p:spPr>
        <p:txBody>
          <a:bodyPr/>
          <a:lstStyle/>
          <a:p>
            <a:r>
              <a:rPr lang="es-UY" dirty="0" smtClean="0"/>
              <a:t>Ingresos</a:t>
            </a:r>
            <a:endParaRPr lang="es-UY" dirty="0"/>
          </a:p>
        </p:txBody>
      </p:sp>
      <p:pic>
        <p:nvPicPr>
          <p:cNvPr id="6147" name="Picture 3"/>
          <p:cNvPicPr>
            <a:picLocks noChangeAspect="1" noChangeArrowheads="1"/>
          </p:cNvPicPr>
          <p:nvPr/>
        </p:nvPicPr>
        <p:blipFill>
          <a:blip r:embed="rId2" cstate="print"/>
          <a:srcRect/>
          <a:stretch>
            <a:fillRect/>
          </a:stretch>
        </p:blipFill>
        <p:spPr bwMode="auto">
          <a:xfrm>
            <a:off x="491066" y="1095904"/>
            <a:ext cx="4876800" cy="2905125"/>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3939117" y="4086754"/>
            <a:ext cx="468630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5</a:t>
            </a:fld>
            <a:endParaRPr lang="es-UY" dirty="0"/>
          </a:p>
        </p:txBody>
      </p:sp>
      <p:sp>
        <p:nvSpPr>
          <p:cNvPr id="17" name="16 Llamada con línea 1 (barra de énfasis)"/>
          <p:cNvSpPr/>
          <p:nvPr/>
        </p:nvSpPr>
        <p:spPr>
          <a:xfrm>
            <a:off x="1707615" y="3448279"/>
            <a:ext cx="6488934" cy="1685581"/>
          </a:xfrm>
          <a:prstGeom prst="accentCallout1">
            <a:avLst>
              <a:gd name="adj1" fmla="val -931"/>
              <a:gd name="adj2" fmla="val -1163"/>
              <a:gd name="adj3" fmla="val -49878"/>
              <a:gd name="adj4" fmla="val 3956"/>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16.045  –  Actividad  laboral.</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Prohíbe  toda  discriminación  que  viole  el  principio  de  igualdad  de  trato  y  de  oportunidades  para  ambos  sexos  en  cualquier  sector  o  ramo  de  la  actividad  laboral.</a:t>
            </a:r>
            <a:endParaRPr lang="es-UY" dirty="0">
              <a:cs typeface="Arial" pitchFamily="34" charset="0"/>
            </a:endParaRPr>
          </a:p>
        </p:txBody>
      </p:sp>
      <p:cxnSp>
        <p:nvCxnSpPr>
          <p:cNvPr id="13" name="12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4" name="13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15" name="14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16" name="15 Rectángulo"/>
          <p:cNvSpPr/>
          <p:nvPr/>
        </p:nvSpPr>
        <p:spPr>
          <a:xfrm>
            <a:off x="1655396" y="2027171"/>
            <a:ext cx="852792" cy="338554"/>
          </a:xfrm>
          <a:prstGeom prst="rect">
            <a:avLst/>
          </a:prstGeom>
        </p:spPr>
        <p:txBody>
          <a:bodyPr wrap="square">
            <a:spAutoFit/>
          </a:bodyPr>
          <a:lstStyle/>
          <a:p>
            <a:r>
              <a:rPr lang="es-UY" sz="1600" dirty="0" smtClean="0">
                <a:latin typeface="Arial Rounded MT Bold" panose="020F0704030504030204" pitchFamily="34" charset="0"/>
              </a:rPr>
              <a:t>1989</a:t>
            </a:r>
            <a:endParaRPr lang="es-UY" sz="1600" dirty="0"/>
          </a:p>
        </p:txBody>
      </p:sp>
      <p:sp>
        <p:nvSpPr>
          <p:cNvPr id="20"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6</a:t>
            </a:fld>
            <a:endParaRPr lang="es-UY" dirty="0"/>
          </a:p>
        </p:txBody>
      </p:sp>
      <p:sp>
        <p:nvSpPr>
          <p:cNvPr id="17" name="16 Llamada con línea 1 (barra de énfasis)"/>
          <p:cNvSpPr/>
          <p:nvPr/>
        </p:nvSpPr>
        <p:spPr>
          <a:xfrm>
            <a:off x="1674565" y="3448278"/>
            <a:ext cx="6521984" cy="2845644"/>
          </a:xfrm>
          <a:prstGeom prst="accentCallout1">
            <a:avLst>
              <a:gd name="adj1" fmla="val -1014"/>
              <a:gd name="adj2" fmla="val -1580"/>
              <a:gd name="adj3" fmla="val -31005"/>
              <a:gd name="adj4" fmla="val 13108"/>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17.215  –  Normas  que  comprenden  a  toda  trabajadora  que  se  encontrare  en  estado  de  gravidez  o  en  periodo  de  lactancia.</a:t>
            </a:r>
          </a:p>
          <a:p>
            <a:pPr algn="just"/>
            <a:endParaRPr lang="es-UY" dirty="0" smtClean="0">
              <a:solidFill>
                <a:schemeClr val="tx1"/>
              </a:solidFill>
              <a:cs typeface="Arial" pitchFamily="34" charset="0"/>
            </a:endParaRPr>
          </a:p>
          <a:p>
            <a:pPr algn="just"/>
            <a:r>
              <a:rPr lang="es-UY" dirty="0" smtClean="0">
                <a:solidFill>
                  <a:schemeClr val="tx1"/>
                </a:solidFill>
                <a:cs typeface="Arial" pitchFamily="34" charset="0"/>
              </a:rPr>
              <a:t>Toda  trabajadora  pública  o  privada  que  se  encontrare  en  estado  de  gravidez  o  en  período  de  lactancia  tendrá  derecho  a  obtener  un  cambio  temporario  de  las  actividades  que  desempeña,  si  las  mismas,  por  su  naturaleza  o  por  las  condiciones  en  que  se  llevan  a  cabo,  pudieren  afectar  la  salud  de  la  progenitora  o  del  hijo.</a:t>
            </a:r>
            <a:endParaRPr lang="es-UY" dirty="0">
              <a:cs typeface="Arial" pitchFamily="34" charset="0"/>
            </a:endParaRPr>
          </a:p>
        </p:txBody>
      </p:sp>
      <p:cxnSp>
        <p:nvCxnSpPr>
          <p:cNvPr id="14" name="13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5" name="14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16" name="15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18" name="17 Rectángulo"/>
          <p:cNvSpPr/>
          <p:nvPr/>
        </p:nvSpPr>
        <p:spPr>
          <a:xfrm>
            <a:off x="1655396" y="207232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19" name="18 Rectángulo"/>
          <p:cNvSpPr/>
          <p:nvPr/>
        </p:nvSpPr>
        <p:spPr>
          <a:xfrm>
            <a:off x="2259493" y="2015948"/>
            <a:ext cx="852792" cy="338554"/>
          </a:xfrm>
          <a:prstGeom prst="rect">
            <a:avLst/>
          </a:prstGeom>
        </p:spPr>
        <p:txBody>
          <a:bodyPr wrap="square">
            <a:spAutoFit/>
          </a:bodyPr>
          <a:lstStyle/>
          <a:p>
            <a:r>
              <a:rPr lang="es-UY" sz="1600" dirty="0" smtClean="0">
                <a:latin typeface="Arial Rounded MT Bold" panose="020F0704030504030204" pitchFamily="34" charset="0"/>
              </a:rPr>
              <a:t>1999</a:t>
            </a:r>
            <a:endParaRPr lang="es-UY" sz="1600" dirty="0"/>
          </a:p>
        </p:txBody>
      </p:sp>
      <p:sp>
        <p:nvSpPr>
          <p:cNvPr id="22"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7</a:t>
            </a:fld>
            <a:endParaRPr lang="es-UY" dirty="0"/>
          </a:p>
        </p:txBody>
      </p:sp>
      <p:sp>
        <p:nvSpPr>
          <p:cNvPr id="17" name="16 Llamada con línea 1 (barra de énfasis)"/>
          <p:cNvSpPr/>
          <p:nvPr/>
        </p:nvSpPr>
        <p:spPr>
          <a:xfrm>
            <a:off x="1707615" y="3437263"/>
            <a:ext cx="6455884" cy="1509310"/>
          </a:xfrm>
          <a:prstGeom prst="accentCallout1">
            <a:avLst>
              <a:gd name="adj1" fmla="val -3098"/>
              <a:gd name="adj2" fmla="val -1398"/>
              <a:gd name="adj3" fmla="val -58926"/>
              <a:gd name="adj4" fmla="val 23918"/>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17.514  –  Violencia  doméstica.</a:t>
            </a:r>
          </a:p>
          <a:p>
            <a:pPr algn="just"/>
            <a:endParaRPr lang="es-UY" dirty="0" smtClean="0">
              <a:solidFill>
                <a:schemeClr val="tx1"/>
              </a:solidFill>
              <a:cs typeface="Arial" pitchFamily="34" charset="0"/>
            </a:endParaRPr>
          </a:p>
          <a:p>
            <a:pPr algn="just"/>
            <a:r>
              <a:rPr lang="es-UY" dirty="0" smtClean="0">
                <a:solidFill>
                  <a:schemeClr val="tx1"/>
                </a:solidFill>
                <a:cs typeface="Arial" pitchFamily="34" charset="0"/>
              </a:rPr>
              <a:t>Se  establece  un  marco  jurídico  específico  para  la  prevención  e  intervención  en  violencia  doméstica.</a:t>
            </a:r>
            <a:endParaRPr lang="es-UY" dirty="0">
              <a:cs typeface="Arial" pitchFamily="34" charset="0"/>
            </a:endParaRPr>
          </a:p>
        </p:txBody>
      </p:sp>
      <p:cxnSp>
        <p:nvCxnSpPr>
          <p:cNvPr id="15" name="14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6" name="15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18" name="17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19" name="18 Rectángulo"/>
          <p:cNvSpPr/>
          <p:nvPr/>
        </p:nvSpPr>
        <p:spPr>
          <a:xfrm>
            <a:off x="1655396" y="208361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0" name="19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1" name="20 Rectángulo"/>
          <p:cNvSpPr/>
          <p:nvPr/>
        </p:nvSpPr>
        <p:spPr>
          <a:xfrm>
            <a:off x="2951726" y="2025127"/>
            <a:ext cx="852792" cy="338554"/>
          </a:xfrm>
          <a:prstGeom prst="rect">
            <a:avLst/>
          </a:prstGeom>
        </p:spPr>
        <p:txBody>
          <a:bodyPr wrap="square">
            <a:spAutoFit/>
          </a:bodyPr>
          <a:lstStyle/>
          <a:p>
            <a:r>
              <a:rPr lang="es-UY" sz="1600" dirty="0" smtClean="0">
                <a:latin typeface="Arial Rounded MT Bold" panose="020F0704030504030204" pitchFamily="34" charset="0"/>
              </a:rPr>
              <a:t>2002</a:t>
            </a:r>
            <a:endParaRPr lang="es-UY" sz="1600" dirty="0"/>
          </a:p>
        </p:txBody>
      </p:sp>
      <p:sp>
        <p:nvSpPr>
          <p:cNvPr id="23"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8</a:t>
            </a:fld>
            <a:endParaRPr lang="es-UY" dirty="0"/>
          </a:p>
        </p:txBody>
      </p:sp>
      <p:sp>
        <p:nvSpPr>
          <p:cNvPr id="17" name="16 Llamada con línea 1 (barra de énfasis)"/>
          <p:cNvSpPr/>
          <p:nvPr/>
        </p:nvSpPr>
        <p:spPr>
          <a:xfrm>
            <a:off x="1696599" y="3404212"/>
            <a:ext cx="6466900" cy="2798284"/>
          </a:xfrm>
          <a:prstGeom prst="accentCallout1">
            <a:avLst>
              <a:gd name="adj1" fmla="val -1200"/>
              <a:gd name="adj2" fmla="val -1434"/>
              <a:gd name="adj3" fmla="val -29599"/>
              <a:gd name="adj4" fmla="val 34708"/>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18.065  –  Trabajo  doméstico.</a:t>
            </a:r>
          </a:p>
          <a:p>
            <a:pPr algn="just"/>
            <a:endParaRPr lang="es-UY" dirty="0" smtClean="0">
              <a:solidFill>
                <a:schemeClr val="tx1"/>
              </a:solidFill>
              <a:cs typeface="Arial" pitchFamily="34" charset="0"/>
            </a:endParaRPr>
          </a:p>
          <a:p>
            <a:pPr algn="just"/>
            <a:r>
              <a:rPr lang="es-UY" dirty="0" smtClean="0">
                <a:solidFill>
                  <a:schemeClr val="tx1"/>
                </a:solidFill>
                <a:cs typeface="Arial" pitchFamily="34" charset="0"/>
              </a:rPr>
              <a:t>Limitación  de  la  jornada.</a:t>
            </a:r>
          </a:p>
          <a:p>
            <a:pPr algn="just"/>
            <a:r>
              <a:rPr lang="es-UY" dirty="0" smtClean="0">
                <a:solidFill>
                  <a:schemeClr val="tx1"/>
                </a:solidFill>
                <a:cs typeface="Arial" pitchFamily="34" charset="0"/>
              </a:rPr>
              <a:t>Descanso  intermedio,  semanal  y  nocturno.</a:t>
            </a:r>
          </a:p>
          <a:p>
            <a:pPr algn="just"/>
            <a:r>
              <a:rPr lang="es-UY" dirty="0" smtClean="0">
                <a:solidFill>
                  <a:schemeClr val="tx1"/>
                </a:solidFill>
                <a:cs typeface="Arial" pitchFamily="34" charset="0"/>
              </a:rPr>
              <a:t>Salario  y  categorías.</a:t>
            </a:r>
          </a:p>
          <a:p>
            <a:pPr algn="just"/>
            <a:r>
              <a:rPr lang="es-UY" dirty="0" smtClean="0">
                <a:solidFill>
                  <a:schemeClr val="tx1"/>
                </a:solidFill>
                <a:cs typeface="Arial" pitchFamily="34" charset="0"/>
              </a:rPr>
              <a:t>Indemnización  por  despido</a:t>
            </a:r>
          </a:p>
          <a:p>
            <a:pPr algn="just"/>
            <a:r>
              <a:rPr lang="es-UY" dirty="0" smtClean="0">
                <a:solidFill>
                  <a:schemeClr val="tx1"/>
                </a:solidFill>
                <a:cs typeface="Arial" pitchFamily="34" charset="0"/>
              </a:rPr>
              <a:t>Subsidio  por  desempleo.</a:t>
            </a:r>
          </a:p>
          <a:p>
            <a:pPr algn="just"/>
            <a:r>
              <a:rPr lang="es-UY" dirty="0" smtClean="0">
                <a:solidFill>
                  <a:schemeClr val="tx1"/>
                </a:solidFill>
                <a:cs typeface="Arial" pitchFamily="34" charset="0"/>
              </a:rPr>
              <a:t>Cobertura  por  enfermedad.</a:t>
            </a:r>
          </a:p>
          <a:p>
            <a:pPr algn="just"/>
            <a:r>
              <a:rPr lang="es-UY" dirty="0" smtClean="0">
                <a:solidFill>
                  <a:schemeClr val="tx1"/>
                </a:solidFill>
                <a:cs typeface="Arial" pitchFamily="34" charset="0"/>
              </a:rPr>
              <a:t>Aplicabilidad  del  derecho  del  trabajador  y  seguridad  social</a:t>
            </a:r>
            <a:r>
              <a:rPr lang="es-UY" dirty="0" smtClean="0">
                <a:solidFill>
                  <a:schemeClr val="tx1"/>
                </a:solidFill>
                <a:latin typeface="Arial" pitchFamily="34" charset="0"/>
                <a:cs typeface="Arial" pitchFamily="34" charset="0"/>
              </a:rPr>
              <a:t>.</a:t>
            </a:r>
            <a:endParaRPr lang="es-UY" dirty="0">
              <a:latin typeface="Arial" pitchFamily="34" charset="0"/>
              <a:cs typeface="Arial" pitchFamily="34" charset="0"/>
            </a:endParaRPr>
          </a:p>
        </p:txBody>
      </p:sp>
      <p:cxnSp>
        <p:nvCxnSpPr>
          <p:cNvPr id="16" name="15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8" name="17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19" name="18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0" name="19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1" name="20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2" name="21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3" name="22 Rectángulo"/>
          <p:cNvSpPr/>
          <p:nvPr/>
        </p:nvSpPr>
        <p:spPr>
          <a:xfrm>
            <a:off x="3599891" y="2012544"/>
            <a:ext cx="852792" cy="338554"/>
          </a:xfrm>
          <a:prstGeom prst="rect">
            <a:avLst/>
          </a:prstGeom>
        </p:spPr>
        <p:txBody>
          <a:bodyPr wrap="square">
            <a:spAutoFit/>
          </a:bodyPr>
          <a:lstStyle/>
          <a:p>
            <a:r>
              <a:rPr lang="es-UY" sz="1600" dirty="0" smtClean="0">
                <a:latin typeface="Arial Rounded MT Bold" panose="020F0704030504030204" pitchFamily="34" charset="0"/>
              </a:rPr>
              <a:t>2006</a:t>
            </a:r>
            <a:endParaRPr lang="es-UY" sz="1600" dirty="0"/>
          </a:p>
        </p:txBody>
      </p:sp>
      <p:sp>
        <p:nvSpPr>
          <p:cNvPr id="26"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263529"/>
            <a:ext cx="914400" cy="2594472"/>
          </a:xfrm>
          <a:prstGeom prst="rect">
            <a:avLst/>
          </a:prstGeom>
          <a:noFill/>
          <a:ln w="9525">
            <a:noFill/>
            <a:miter lim="800000"/>
            <a:headEnd/>
            <a:tailEnd/>
          </a:ln>
        </p:spPr>
      </p:pic>
      <p:sp>
        <p:nvSpPr>
          <p:cNvPr id="4" name="Marcador de número de diapositiva 3"/>
          <p:cNvSpPr>
            <a:spLocks noGrp="1"/>
          </p:cNvSpPr>
          <p:nvPr>
            <p:ph type="sldNum" sz="quarter" idx="12"/>
          </p:nvPr>
        </p:nvSpPr>
        <p:spPr/>
        <p:txBody>
          <a:bodyPr/>
          <a:lstStyle/>
          <a:p>
            <a:fld id="{F56535A9-02E5-4B18-82EE-E51444734251}" type="slidenum">
              <a:rPr lang="es-UY" smtClean="0"/>
              <a:pPr/>
              <a:t>9</a:t>
            </a:fld>
            <a:endParaRPr lang="es-UY" dirty="0"/>
          </a:p>
        </p:txBody>
      </p:sp>
      <p:sp>
        <p:nvSpPr>
          <p:cNvPr id="17" name="16 Llamada con línea 1 (barra de énfasis)"/>
          <p:cNvSpPr/>
          <p:nvPr/>
        </p:nvSpPr>
        <p:spPr>
          <a:xfrm>
            <a:off x="1696599" y="3404211"/>
            <a:ext cx="6466900" cy="2148289"/>
          </a:xfrm>
          <a:prstGeom prst="accentCallout1">
            <a:avLst>
              <a:gd name="adj1" fmla="val -2189"/>
              <a:gd name="adj2" fmla="val -1604"/>
              <a:gd name="adj3" fmla="val -39545"/>
              <a:gd name="adj4" fmla="val 45611"/>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smtClean="0">
                <a:solidFill>
                  <a:schemeClr val="tx1"/>
                </a:solidFill>
                <a:cs typeface="Arial" pitchFamily="34" charset="0"/>
              </a:rPr>
              <a:t>Ley  Nº  18.104  –  Igualdad  de  derechos  y  oportunidades  entre  hombres  y  mujeres  en  la  República.</a:t>
            </a:r>
          </a:p>
          <a:p>
            <a:pPr algn="ctr"/>
            <a:endParaRPr lang="es-UY" dirty="0" smtClean="0">
              <a:solidFill>
                <a:schemeClr val="tx1"/>
              </a:solidFill>
              <a:cs typeface="Arial" pitchFamily="34" charset="0"/>
            </a:endParaRPr>
          </a:p>
          <a:p>
            <a:pPr algn="just"/>
            <a:r>
              <a:rPr lang="es-UY" dirty="0" smtClean="0">
                <a:solidFill>
                  <a:schemeClr val="tx1"/>
                </a:solidFill>
                <a:cs typeface="Arial" pitchFamily="34" charset="0"/>
              </a:rPr>
              <a:t>Declara  de  interés  general  las  actividades  orientadas  a  la  igualdad  de  derechos  y  oportunidades  entre  hombres  y  mujeres  en  la  República  Oriental  del  Uruguay.</a:t>
            </a:r>
          </a:p>
        </p:txBody>
      </p:sp>
      <p:cxnSp>
        <p:nvCxnSpPr>
          <p:cNvPr id="18" name="17 Conector recto"/>
          <p:cNvCxnSpPr/>
          <p:nvPr/>
        </p:nvCxnSpPr>
        <p:spPr>
          <a:xfrm flipV="1">
            <a:off x="429660" y="2467778"/>
            <a:ext cx="7956000" cy="1"/>
          </a:xfrm>
          <a:prstGeom prst="line">
            <a:avLst/>
          </a:prstGeom>
          <a:ln w="28575">
            <a:solidFill>
              <a:schemeClr val="bg2">
                <a:lumMod val="2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18 Rectángulo"/>
          <p:cNvSpPr/>
          <p:nvPr/>
        </p:nvSpPr>
        <p:spPr>
          <a:xfrm>
            <a:off x="359066" y="209858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1918</a:t>
            </a:r>
            <a:endParaRPr lang="es-UY" sz="1000" dirty="0">
              <a:solidFill>
                <a:schemeClr val="bg1">
                  <a:lumMod val="75000"/>
                </a:schemeClr>
              </a:solidFill>
            </a:endParaRPr>
          </a:p>
        </p:txBody>
      </p:sp>
      <p:sp>
        <p:nvSpPr>
          <p:cNvPr id="20" name="19 Rectángulo"/>
          <p:cNvSpPr/>
          <p:nvPr/>
        </p:nvSpPr>
        <p:spPr>
          <a:xfrm>
            <a:off x="1007231" y="2085726"/>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1946</a:t>
            </a:r>
            <a:endParaRPr lang="es-UY" sz="1000" dirty="0">
              <a:solidFill>
                <a:schemeClr val="bg1">
                  <a:lumMod val="75000"/>
                </a:schemeClr>
              </a:solidFill>
            </a:endParaRPr>
          </a:p>
        </p:txBody>
      </p:sp>
      <p:sp>
        <p:nvSpPr>
          <p:cNvPr id="21" name="20 Rectángulo"/>
          <p:cNvSpPr/>
          <p:nvPr/>
        </p:nvSpPr>
        <p:spPr>
          <a:xfrm>
            <a:off x="1655396" y="2094905"/>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1989</a:t>
            </a:r>
            <a:endParaRPr lang="es-UY" sz="1000" dirty="0">
              <a:solidFill>
                <a:schemeClr val="bg1">
                  <a:lumMod val="75000"/>
                </a:schemeClr>
              </a:solidFill>
            </a:endParaRPr>
          </a:p>
        </p:txBody>
      </p:sp>
      <p:sp>
        <p:nvSpPr>
          <p:cNvPr id="22" name="21 Rectángulo"/>
          <p:cNvSpPr/>
          <p:nvPr/>
        </p:nvSpPr>
        <p:spPr>
          <a:xfrm>
            <a:off x="2259493" y="2093067"/>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1999</a:t>
            </a:r>
            <a:endParaRPr lang="es-UY" sz="1000" dirty="0">
              <a:solidFill>
                <a:schemeClr val="bg1">
                  <a:lumMod val="75000"/>
                </a:schemeClr>
              </a:solidFill>
            </a:endParaRPr>
          </a:p>
        </p:txBody>
      </p:sp>
      <p:sp>
        <p:nvSpPr>
          <p:cNvPr id="23" name="22 Rectángulo"/>
          <p:cNvSpPr/>
          <p:nvPr/>
        </p:nvSpPr>
        <p:spPr>
          <a:xfrm>
            <a:off x="2951726" y="2091229"/>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2002</a:t>
            </a:r>
            <a:endParaRPr lang="es-UY" sz="1000" dirty="0">
              <a:solidFill>
                <a:schemeClr val="bg1">
                  <a:lumMod val="75000"/>
                </a:schemeClr>
              </a:solidFill>
            </a:endParaRPr>
          </a:p>
        </p:txBody>
      </p:sp>
      <p:sp>
        <p:nvSpPr>
          <p:cNvPr id="24" name="23 Rectángulo"/>
          <p:cNvSpPr/>
          <p:nvPr/>
        </p:nvSpPr>
        <p:spPr>
          <a:xfrm>
            <a:off x="3599891" y="2089391"/>
            <a:ext cx="852792" cy="246221"/>
          </a:xfrm>
          <a:prstGeom prst="rect">
            <a:avLst/>
          </a:prstGeom>
        </p:spPr>
        <p:txBody>
          <a:bodyPr wrap="square">
            <a:spAutoFit/>
          </a:bodyPr>
          <a:lstStyle/>
          <a:p>
            <a:r>
              <a:rPr lang="es-UY" sz="1000" dirty="0" smtClean="0">
                <a:solidFill>
                  <a:schemeClr val="bg1">
                    <a:lumMod val="75000"/>
                  </a:schemeClr>
                </a:solidFill>
                <a:latin typeface="Arial Rounded MT Bold" panose="020F0704030504030204" pitchFamily="34" charset="0"/>
              </a:rPr>
              <a:t>2006</a:t>
            </a:r>
            <a:endParaRPr lang="es-UY" sz="1000" dirty="0">
              <a:solidFill>
                <a:schemeClr val="bg1">
                  <a:lumMod val="75000"/>
                </a:schemeClr>
              </a:solidFill>
            </a:endParaRPr>
          </a:p>
        </p:txBody>
      </p:sp>
      <p:sp>
        <p:nvSpPr>
          <p:cNvPr id="25" name="24 Rectángulo"/>
          <p:cNvSpPr/>
          <p:nvPr/>
        </p:nvSpPr>
        <p:spPr>
          <a:xfrm>
            <a:off x="4325175" y="2021451"/>
            <a:ext cx="852792" cy="338554"/>
          </a:xfrm>
          <a:prstGeom prst="rect">
            <a:avLst/>
          </a:prstGeom>
        </p:spPr>
        <p:txBody>
          <a:bodyPr wrap="square">
            <a:spAutoFit/>
          </a:bodyPr>
          <a:lstStyle/>
          <a:p>
            <a:r>
              <a:rPr lang="es-UY" sz="1600" dirty="0" smtClean="0">
                <a:latin typeface="Arial Rounded MT Bold" panose="020F0704030504030204" pitchFamily="34" charset="0"/>
              </a:rPr>
              <a:t>2007</a:t>
            </a:r>
            <a:endParaRPr lang="es-UY" sz="1600" dirty="0"/>
          </a:p>
        </p:txBody>
      </p:sp>
      <p:sp>
        <p:nvSpPr>
          <p:cNvPr id="28" name="Título 1"/>
          <p:cNvSpPr>
            <a:spLocks noGrp="1"/>
          </p:cNvSpPr>
          <p:nvPr>
            <p:ph type="title"/>
          </p:nvPr>
        </p:nvSpPr>
        <p:spPr>
          <a:xfrm>
            <a:off x="270933" y="254957"/>
            <a:ext cx="8602133" cy="857747"/>
          </a:xfrm>
          <a:ln>
            <a:solidFill>
              <a:schemeClr val="bg1"/>
            </a:solidFill>
          </a:ln>
        </p:spPr>
        <p:txBody>
          <a:bodyPr>
            <a:normAutofit/>
          </a:bodyPr>
          <a:lstStyle/>
          <a:p>
            <a:pPr algn="ctr"/>
            <a:r>
              <a:rPr lang="es-UY" dirty="0" smtClean="0"/>
              <a:t>La  igualdad  de  género…  </a:t>
            </a:r>
            <a:br>
              <a:rPr lang="es-UY" dirty="0" smtClean="0"/>
            </a:br>
            <a:r>
              <a:rPr lang="es-UY" dirty="0" smtClean="0"/>
              <a:t>un  tema  instalado  en  la  historia  del  país</a:t>
            </a:r>
            <a:endParaRPr lang="es-UY" dirty="0">
              <a:solidFill>
                <a:schemeClr val="accent1">
                  <a:lumMod val="60000"/>
                  <a:lumOff val="40000"/>
                </a:schemeClr>
              </a:solidFill>
            </a:endParaRPr>
          </a:p>
        </p:txBody>
      </p:sp>
    </p:spTree>
    <p:extLst>
      <p:ext uri="{BB962C8B-B14F-4D97-AF65-F5344CB8AC3E}">
        <p14:creationId xmlns="" xmlns:p14="http://schemas.microsoft.com/office/powerpoint/2010/main" val="65203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3263</TotalTime>
  <Words>2666</Words>
  <Application>Microsoft Office PowerPoint</Application>
  <PresentationFormat>Presentación en pantalla (4:3)</PresentationFormat>
  <Paragraphs>417</Paragraphs>
  <Slides>42</Slides>
  <Notes>6</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office theme</vt:lpstr>
      <vt:lpstr>Diapositiva 1</vt:lpstr>
      <vt:lpstr>NORMATIVA</vt:lpstr>
      <vt:lpstr>Diapositiva 3</vt:lpstr>
      <vt:lpstr>La  igualdad  de  género…   un  tema  instalado  en  la  historia  del  país</vt:lpstr>
      <vt:lpstr>La  igualdad  de  género…   un  tema  instalado  en  la  historia  del  país</vt:lpstr>
      <vt:lpstr>La  igualdad  de  género…   un  tema  instalado  en  la  historia  del  país</vt:lpstr>
      <vt:lpstr>La  igualdad  de  género…   un  tema  instalado  en  la  historia  del  país</vt:lpstr>
      <vt:lpstr>La  igualdad  de  género…   un  tema  instalado  en  la  historia  del  país</vt:lpstr>
      <vt:lpstr>La  igualdad  de  género…   un  tema  instalado  en  la  historia  del  país</vt:lpstr>
      <vt:lpstr>Diapositiva 10</vt:lpstr>
      <vt:lpstr>La  igualdad  de  género…   un  tema  instalado  en  la  historia  del  país</vt:lpstr>
      <vt:lpstr>Diapositiva 12</vt:lpstr>
      <vt:lpstr>Diapositiva 13</vt:lpstr>
      <vt:lpstr>Diapositiva 14</vt:lpstr>
      <vt:lpstr>La  igualdad  de  género…   un  tema  instalado  en  la  historia  del  país</vt:lpstr>
      <vt:lpstr>Diapositiva 16</vt:lpstr>
      <vt:lpstr>La  igualdad  de  género…   un  tema  instalado  en  la  historia  del  país</vt:lpstr>
      <vt:lpstr>La  igualdad  de  género…   un  tema  instalado  en  la  historia  del  país</vt:lpstr>
      <vt:lpstr>INSTITUCIONALIDAD  DE  GÉNERO</vt:lpstr>
      <vt:lpstr>La  institucionalidad  de  género  en  el  Estado</vt:lpstr>
      <vt:lpstr>     Ministerio  de  Desarrollo  Social</vt:lpstr>
      <vt:lpstr>                   Instituto  Nacional  de  las  Mujeres  </vt:lpstr>
      <vt:lpstr>Primer  Plan  Nacional  de  Igualdad  de   Oportunidades  y  Derechos  2007-2011</vt:lpstr>
      <vt:lpstr>Planes  de  Igualdad  de  Género de  la  Intendencia  de  Montevideo</vt:lpstr>
      <vt:lpstr>INDICADORES</vt:lpstr>
      <vt:lpstr>Estadísticas  de  género  2013 Sistema de Información de Género  Inmujeres-MIDES </vt:lpstr>
      <vt:lpstr>Estadísticas  de  género  2013 Sistema de Información de Género  Inmujeres-MIDES </vt:lpstr>
      <vt:lpstr>Estadísticas  de  género  2013 Sistema de Información de Género  Inmujeres-MIDES </vt:lpstr>
      <vt:lpstr>Representación  en  el  sistema  político.</vt:lpstr>
      <vt:lpstr>GÉNERO  Y  COMPRAS  PÚBLICAS</vt:lpstr>
      <vt:lpstr>COMPRADORES Directores  y  Jefes  del  área  de  compras  y/o  adquisiciones</vt:lpstr>
      <vt:lpstr>COMPRADORES Usuarios del  Sistema  de  Información  de  Compras  y  Contrataciones  Estatales  (SICE)</vt:lpstr>
      <vt:lpstr>COMPRADORES Funcionarios  públicos  usuarios  del  Registro  Único  de  Proveedores  del  Estado  (RUPE)</vt:lpstr>
      <vt:lpstr>PROVEEDORES Persona  física  con  actividad  empresarial  –  Unipersonal  o  Profesional  en  RUPE</vt:lpstr>
      <vt:lpstr>Diapositiva 35</vt:lpstr>
      <vt:lpstr>Diapositiva 36</vt:lpstr>
      <vt:lpstr>Composición  de  los  hogares</vt:lpstr>
      <vt:lpstr>Educación</vt:lpstr>
      <vt:lpstr>Educación</vt:lpstr>
      <vt:lpstr>Trabajo</vt:lpstr>
      <vt:lpstr>Ocupación</vt:lpstr>
      <vt:lpstr>Ingresos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Ferreri</dc:creator>
  <cp:lastModifiedBy>lmaidana</cp:lastModifiedBy>
  <cp:revision>509</cp:revision>
  <dcterms:created xsi:type="dcterms:W3CDTF">2013-04-26T13:06:24Z</dcterms:created>
  <dcterms:modified xsi:type="dcterms:W3CDTF">2015-05-21T20:05:51Z</dcterms:modified>
</cp:coreProperties>
</file>